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handoutMasterIdLst>
    <p:handoutMasterId r:id="rId25"/>
  </p:handoutMasterIdLst>
  <p:sldIdLst>
    <p:sldId id="290" r:id="rId2"/>
    <p:sldId id="291" r:id="rId3"/>
    <p:sldId id="259" r:id="rId4"/>
    <p:sldId id="257" r:id="rId5"/>
    <p:sldId id="267" r:id="rId6"/>
    <p:sldId id="268" r:id="rId7"/>
    <p:sldId id="297" r:id="rId8"/>
    <p:sldId id="260" r:id="rId9"/>
    <p:sldId id="270" r:id="rId10"/>
    <p:sldId id="292" r:id="rId11"/>
    <p:sldId id="293" r:id="rId12"/>
    <p:sldId id="296" r:id="rId13"/>
    <p:sldId id="295" r:id="rId14"/>
    <p:sldId id="294" r:id="rId15"/>
    <p:sldId id="262" r:id="rId16"/>
    <p:sldId id="271" r:id="rId17"/>
    <p:sldId id="274" r:id="rId18"/>
    <p:sldId id="263" r:id="rId19"/>
    <p:sldId id="288" r:id="rId20"/>
    <p:sldId id="286" r:id="rId21"/>
    <p:sldId id="277" r:id="rId22"/>
    <p:sldId id="298" r:id="rId23"/>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ucourneau Chloe" initials="DC" lastIdx="0"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50FF"/>
    <a:srgbClr val="4EFFB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Style moyen 4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Style moyen 4 - Accentuation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7" d="100"/>
          <a:sy n="117" d="100"/>
        </p:scale>
        <p:origin x="1474" y="8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1CAEB14-1CE2-4B85-91BC-4AC81BCB9AC0}" type="datetimeFigureOut">
              <a:rPr lang="fr-FR" smtClean="0"/>
              <a:t>04/10/2021</a:t>
            </a:fld>
            <a:endParaRPr lang="fr-FR"/>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32E8525-CD53-46C6-9F07-59688A7095A5}" type="slidenum">
              <a:rPr lang="fr-FR" smtClean="0"/>
              <a:t>‹N°›</a:t>
            </a:fld>
            <a:endParaRPr lang="fr-FR"/>
          </a:p>
        </p:txBody>
      </p:sp>
    </p:spTree>
    <p:extLst>
      <p:ext uri="{BB962C8B-B14F-4D97-AF65-F5344CB8AC3E}">
        <p14:creationId xmlns:p14="http://schemas.microsoft.com/office/powerpoint/2010/main" val="113441702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800DD5-8453-4A0E-A4BE-FB5004FEBA61}" type="datetimeFigureOut">
              <a:rPr lang="fr-FR" smtClean="0"/>
              <a:t>04/10/2021</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306EBC-6C96-424C-B2BD-34E7C43EA710}" type="slidenum">
              <a:rPr lang="fr-FR" smtClean="0"/>
              <a:t>‹N°›</a:t>
            </a:fld>
            <a:endParaRPr lang="fr-FR"/>
          </a:p>
        </p:txBody>
      </p:sp>
    </p:spTree>
    <p:extLst>
      <p:ext uri="{BB962C8B-B14F-4D97-AF65-F5344CB8AC3E}">
        <p14:creationId xmlns:p14="http://schemas.microsoft.com/office/powerpoint/2010/main" val="143631323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smtClean="0"/>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Modifier le style des sous-titres du masque</a:t>
            </a:r>
            <a:endParaRPr lang="en-US" dirty="0"/>
          </a:p>
        </p:txBody>
      </p:sp>
      <p:sp>
        <p:nvSpPr>
          <p:cNvPr id="4" name="Date Placeholder 3"/>
          <p:cNvSpPr>
            <a:spLocks noGrp="1"/>
          </p:cNvSpPr>
          <p:nvPr>
            <p:ph type="dt" sz="half" idx="10"/>
          </p:nvPr>
        </p:nvSpPr>
        <p:spPr/>
        <p:txBody>
          <a:bodyPr/>
          <a:lstStyle/>
          <a:p>
            <a:fld id="{1EF68777-88ED-4ACE-B411-7924B084EE2D}" type="datetime1">
              <a:rPr lang="fr-FR" smtClean="0"/>
              <a:t>04/10/2021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lvl1pPr>
              <a:defRPr>
                <a:solidFill>
                  <a:srgbClr val="4EFFB0"/>
                </a:solidFill>
              </a:defRPr>
            </a:lvl1pPr>
          </a:lstStyle>
          <a:p>
            <a:fld id="{7DC09696-8782-4BAD-8097-EF151A794B23}" type="slidenum">
              <a:rPr lang="fr-FR" smtClean="0"/>
              <a:pPr/>
              <a:t>‹N°›</a:t>
            </a:fld>
            <a:endParaRPr lang="fr-FR" dirty="0"/>
          </a:p>
        </p:txBody>
      </p:sp>
    </p:spTree>
    <p:extLst>
      <p:ext uri="{BB962C8B-B14F-4D97-AF65-F5344CB8AC3E}">
        <p14:creationId xmlns:p14="http://schemas.microsoft.com/office/powerpoint/2010/main" val="306521759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a:xfrm>
            <a:off x="2082982" y="1216024"/>
            <a:ext cx="6677841" cy="4879975"/>
          </a:xfrm>
        </p:spPr>
        <p:txBody>
          <a:bodyPr/>
          <a:lstStyle>
            <a:lvl1pPr>
              <a:defRPr>
                <a:solidFill>
                  <a:srgbClr val="1B50FF"/>
                </a:solidFill>
              </a:defRPr>
            </a:lvl1pPr>
            <a:lvl2pPr>
              <a:defRPr>
                <a:solidFill>
                  <a:srgbClr val="1B50FF"/>
                </a:solidFill>
              </a:defRPr>
            </a:lvl2pPr>
            <a:lvl3pPr>
              <a:defRPr>
                <a:solidFill>
                  <a:srgbClr val="1B50FF"/>
                </a:solidFill>
              </a:defRPr>
            </a:lvl3pPr>
            <a:lvl4pPr>
              <a:defRPr>
                <a:solidFill>
                  <a:srgbClr val="1B50FF"/>
                </a:solidFill>
              </a:defRPr>
            </a:lvl4pPr>
            <a:lvl5pPr>
              <a:defRPr>
                <a:solidFill>
                  <a:srgbClr val="1B50FF"/>
                </a:solidFill>
              </a:defRPr>
            </a:lvl5pPr>
          </a:lstStyle>
          <a:p>
            <a:pPr lvl="0"/>
            <a:r>
              <a:rPr lang="fr-FR" dirty="0" smtClean="0"/>
              <a:t>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en-US" dirty="0"/>
          </a:p>
        </p:txBody>
      </p:sp>
      <p:sp>
        <p:nvSpPr>
          <p:cNvPr id="5" name="Footer Placeholder 4"/>
          <p:cNvSpPr>
            <a:spLocks noGrp="1"/>
          </p:cNvSpPr>
          <p:nvPr>
            <p:ph type="ftr" sz="quarter" idx="11"/>
          </p:nvPr>
        </p:nvSpPr>
        <p:spPr>
          <a:xfrm>
            <a:off x="2082982" y="6356351"/>
            <a:ext cx="5388972" cy="365125"/>
          </a:xfrm>
        </p:spPr>
        <p:txBody>
          <a:bodyPr/>
          <a:lstStyle/>
          <a:p>
            <a:endParaRPr lang="fr-FR"/>
          </a:p>
        </p:txBody>
      </p:sp>
      <p:sp>
        <p:nvSpPr>
          <p:cNvPr id="6" name="Slide Number Placeholder 5"/>
          <p:cNvSpPr>
            <a:spLocks noGrp="1"/>
          </p:cNvSpPr>
          <p:nvPr>
            <p:ph type="sldNum" sz="quarter" idx="12"/>
          </p:nvPr>
        </p:nvSpPr>
        <p:spPr>
          <a:xfrm>
            <a:off x="7628708" y="6356351"/>
            <a:ext cx="1132115" cy="365125"/>
          </a:xfrm>
        </p:spPr>
        <p:txBody>
          <a:bodyPr/>
          <a:lstStyle>
            <a:lvl1pPr>
              <a:defRPr>
                <a:solidFill>
                  <a:srgbClr val="4EFFB0"/>
                </a:solidFill>
              </a:defRPr>
            </a:lvl1pPr>
          </a:lstStyle>
          <a:p>
            <a:fld id="{7DC09696-8782-4BAD-8097-EF151A794B23}" type="slidenum">
              <a:rPr lang="fr-FR" smtClean="0"/>
              <a:pPr/>
              <a:t>‹N°›</a:t>
            </a:fld>
            <a:endParaRPr lang="fr-FR" dirty="0"/>
          </a:p>
        </p:txBody>
      </p:sp>
    </p:spTree>
    <p:extLst>
      <p:ext uri="{BB962C8B-B14F-4D97-AF65-F5344CB8AC3E}">
        <p14:creationId xmlns:p14="http://schemas.microsoft.com/office/powerpoint/2010/main" val="400662367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smtClean="0"/>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522065-B9A1-4600-84D9-DA675B01D1BF}" type="datetime1">
              <a:rPr lang="fr-FR" smtClean="0"/>
              <a:t>04/10/2021</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C09696-8782-4BAD-8097-EF151A794B23}" type="slidenum">
              <a:rPr lang="fr-FR" smtClean="0"/>
              <a:t>‹N°›</a:t>
            </a:fld>
            <a:endParaRPr lang="fr-FR"/>
          </a:p>
        </p:txBody>
      </p:sp>
      <p:pic>
        <p:nvPicPr>
          <p:cNvPr id="9" name="COV-PPT-ENG-07.png" descr="COV-PPT-ENG-07.png"/>
          <p:cNvPicPr>
            <a:picLocks noChangeAspect="1"/>
          </p:cNvPicPr>
          <p:nvPr userDrawn="1"/>
        </p:nvPicPr>
        <p:blipFill>
          <a:blip r:embed="rId4">
            <a:extLst/>
          </a:blip>
          <a:stretch>
            <a:fillRect/>
          </a:stretch>
        </p:blipFill>
        <p:spPr>
          <a:xfrm>
            <a:off x="-1" y="0"/>
            <a:ext cx="9148059" cy="6858000"/>
          </a:xfrm>
          <a:prstGeom prst="rect">
            <a:avLst/>
          </a:prstGeom>
          <a:ln w="12700">
            <a:miter lim="400000"/>
          </a:ln>
        </p:spPr>
      </p:pic>
    </p:spTree>
    <p:extLst>
      <p:ext uri="{BB962C8B-B14F-4D97-AF65-F5344CB8AC3E}">
        <p14:creationId xmlns:p14="http://schemas.microsoft.com/office/powerpoint/2010/main" val="140483440"/>
      </p:ext>
    </p:extLst>
  </p:cSld>
  <p:clrMap bg1="lt1" tx1="dk1" bg2="lt2" tx2="dk2" accent1="accent1" accent2="accent2" accent3="accent3" accent4="accent4" accent5="accent5" accent6="accent6" hlink="hlink" folHlink="folHlink"/>
  <p:sldLayoutIdLst>
    <p:sldLayoutId id="2147483661" r:id="rId1"/>
    <p:sldLayoutId id="2147483662" r:id="rId2"/>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029095" y="2952205"/>
            <a:ext cx="6688183" cy="1200329"/>
          </a:xfrm>
          <a:prstGeom prst="rect">
            <a:avLst/>
          </a:prstGeom>
          <a:noFill/>
        </p:spPr>
        <p:txBody>
          <a:bodyPr wrap="square" rtlCol="0">
            <a:spAutoFit/>
          </a:bodyPr>
          <a:lstStyle/>
          <a:p>
            <a:pPr algn="ctr"/>
            <a:r>
              <a:rPr lang="fr-FR" sz="3600" b="1" dirty="0">
                <a:solidFill>
                  <a:srgbClr val="4EFFB0"/>
                </a:solidFill>
                <a:latin typeface="Chivo" panose="00000500000000000000" pitchFamily="2" charset="0"/>
              </a:rPr>
              <a:t>2</a:t>
            </a:r>
            <a:r>
              <a:rPr lang="fr-FR" sz="3600" b="1" dirty="0" smtClean="0">
                <a:solidFill>
                  <a:srgbClr val="4EFFB0"/>
                </a:solidFill>
                <a:latin typeface="Chivo" panose="00000500000000000000" pitchFamily="2" charset="0"/>
              </a:rPr>
              <a:t>. </a:t>
            </a:r>
            <a:r>
              <a:rPr lang="fr-FR" sz="3600" b="1" dirty="0" err="1" smtClean="0">
                <a:solidFill>
                  <a:srgbClr val="1B50FF"/>
                </a:solidFill>
                <a:latin typeface="Chivo" panose="00000500000000000000" pitchFamily="2" charset="0"/>
              </a:rPr>
              <a:t>Fundamental</a:t>
            </a:r>
            <a:r>
              <a:rPr lang="fr-FR" sz="3600" b="1" dirty="0" smtClean="0">
                <a:solidFill>
                  <a:srgbClr val="1B50FF"/>
                </a:solidFill>
                <a:latin typeface="Chivo" panose="00000500000000000000" pitchFamily="2" charset="0"/>
              </a:rPr>
              <a:t> </a:t>
            </a:r>
            <a:r>
              <a:rPr lang="fr-FR" sz="3600" b="1" dirty="0" err="1" smtClean="0">
                <a:solidFill>
                  <a:srgbClr val="1B50FF"/>
                </a:solidFill>
                <a:latin typeface="Chivo" panose="00000500000000000000" pitchFamily="2" charset="0"/>
              </a:rPr>
              <a:t>principles</a:t>
            </a:r>
            <a:r>
              <a:rPr lang="fr-FR" sz="3600" b="1" dirty="0" smtClean="0">
                <a:solidFill>
                  <a:srgbClr val="1B50FF"/>
                </a:solidFill>
                <a:latin typeface="Chivo" panose="00000500000000000000" pitchFamily="2" charset="0"/>
              </a:rPr>
              <a:t> of </a:t>
            </a:r>
            <a:r>
              <a:rPr lang="fr-FR" sz="3600" b="1" dirty="0" err="1" smtClean="0">
                <a:solidFill>
                  <a:srgbClr val="1B50FF"/>
                </a:solidFill>
                <a:latin typeface="Chivo" panose="00000500000000000000" pitchFamily="2" charset="0"/>
              </a:rPr>
              <a:t>empowerment</a:t>
            </a:r>
            <a:endParaRPr lang="fr-FR" sz="3600" b="1" dirty="0">
              <a:solidFill>
                <a:srgbClr val="1B50FF"/>
              </a:solidFill>
              <a:latin typeface="Chivo" panose="00000500000000000000" pitchFamily="2" charset="0"/>
            </a:endParaRPr>
          </a:p>
        </p:txBody>
      </p:sp>
      <p:sp>
        <p:nvSpPr>
          <p:cNvPr id="5" name="Espace réservé du numéro de diapositive 4"/>
          <p:cNvSpPr>
            <a:spLocks noGrp="1"/>
          </p:cNvSpPr>
          <p:nvPr>
            <p:ph type="sldNum" sz="quarter" idx="12"/>
          </p:nvPr>
        </p:nvSpPr>
        <p:spPr/>
        <p:txBody>
          <a:bodyPr/>
          <a:lstStyle/>
          <a:p>
            <a:fld id="{7DC09696-8782-4BAD-8097-EF151A794B23}" type="slidenum">
              <a:rPr lang="fr-FR" smtClean="0">
                <a:solidFill>
                  <a:srgbClr val="4EFFB0"/>
                </a:solidFill>
              </a:rPr>
              <a:t>1</a:t>
            </a:fld>
            <a:endParaRPr lang="fr-FR" dirty="0">
              <a:solidFill>
                <a:srgbClr val="4EFFB0"/>
              </a:solidFill>
            </a:endParaRPr>
          </a:p>
        </p:txBody>
      </p:sp>
    </p:spTree>
    <p:extLst>
      <p:ext uri="{BB962C8B-B14F-4D97-AF65-F5344CB8AC3E}">
        <p14:creationId xmlns:p14="http://schemas.microsoft.com/office/powerpoint/2010/main" val="25718797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10</a:t>
            </a:fld>
            <a:endParaRPr lang="fr-FR"/>
          </a:p>
        </p:txBody>
      </p:sp>
      <p:sp>
        <p:nvSpPr>
          <p:cNvPr id="3" name="Rectangle 2"/>
          <p:cNvSpPr/>
          <p:nvPr/>
        </p:nvSpPr>
        <p:spPr>
          <a:xfrm>
            <a:off x="2070341" y="1181818"/>
            <a:ext cx="6719976" cy="4859792"/>
          </a:xfrm>
          <a:prstGeom prst="rect">
            <a:avLst/>
          </a:prstGeom>
        </p:spPr>
        <p:txBody>
          <a:bodyPr wrap="square">
            <a:spAutoFit/>
          </a:bodyPr>
          <a:lstStyle/>
          <a:p>
            <a:pPr algn="just">
              <a:lnSpc>
                <a:spcPct val="105000"/>
              </a:lnSpc>
            </a:pPr>
            <a:r>
              <a:rPr lang="en-GB" b="1" dirty="0">
                <a:solidFill>
                  <a:srgbClr val="4EFFB0"/>
                </a:solidFill>
                <a:latin typeface="Chivo" panose="00000500000000000000" pitchFamily="2" charset="0"/>
                <a:ea typeface="Arial Unicode MS"/>
              </a:rPr>
              <a:t>2</a:t>
            </a:r>
            <a:r>
              <a:rPr lang="en-GB" b="1" dirty="0" smtClean="0">
                <a:solidFill>
                  <a:srgbClr val="4EFFB0"/>
                </a:solidFill>
                <a:latin typeface="Chivo" panose="00000500000000000000" pitchFamily="2" charset="0"/>
                <a:ea typeface="Arial Unicode MS"/>
              </a:rPr>
              <a:t>. Two </a:t>
            </a:r>
            <a:r>
              <a:rPr lang="en-GB" b="1" dirty="0">
                <a:solidFill>
                  <a:srgbClr val="4EFFB0"/>
                </a:solidFill>
                <a:latin typeface="Chivo" panose="00000500000000000000" pitchFamily="2" charset="0"/>
                <a:ea typeface="Arial Unicode MS"/>
              </a:rPr>
              <a:t>criteria for putting the person at the centre of the accompaniment relationship that promotes </a:t>
            </a:r>
            <a:r>
              <a:rPr lang="en-GB" b="1" dirty="0" smtClean="0">
                <a:solidFill>
                  <a:srgbClr val="4EFFB0"/>
                </a:solidFill>
                <a:latin typeface="Chivo" panose="00000500000000000000" pitchFamily="2" charset="0"/>
                <a:ea typeface="Arial Unicode MS"/>
              </a:rPr>
              <a:t>empowerment</a:t>
            </a:r>
            <a:endParaRPr lang="fr-FR" b="1" dirty="0">
              <a:solidFill>
                <a:srgbClr val="4EFFB0"/>
              </a:solidFill>
              <a:latin typeface="Chivo" panose="00000500000000000000" pitchFamily="2" charset="0"/>
              <a:ea typeface="Arial Unicode MS"/>
            </a:endParaRPr>
          </a:p>
          <a:p>
            <a:pPr lvl="0" algn="just"/>
            <a:endParaRPr lang="fr-FR" sz="1600" dirty="0">
              <a:solidFill>
                <a:srgbClr val="1B50FF"/>
              </a:solidFill>
              <a:latin typeface="Chivo" panose="00000500000000000000" pitchFamily="2" charset="0"/>
              <a:ea typeface="Arial Unicode MS"/>
            </a:endParaRPr>
          </a:p>
          <a:p>
            <a:pPr algn="just"/>
            <a:r>
              <a:rPr lang="en-GB" sz="1600" b="1" u="sng" dirty="0" smtClean="0">
                <a:solidFill>
                  <a:srgbClr val="1B50FF"/>
                </a:solidFill>
                <a:latin typeface="Chivo" panose="00000500000000000000" pitchFamily="2" charset="0"/>
                <a:ea typeface="Arial Unicode MS"/>
              </a:rPr>
              <a:t>Criteria </a:t>
            </a:r>
            <a:r>
              <a:rPr lang="en-GB" sz="1600" b="1" u="sng" dirty="0">
                <a:solidFill>
                  <a:srgbClr val="1B50FF"/>
                </a:solidFill>
                <a:latin typeface="Chivo" panose="00000500000000000000" pitchFamily="2" charset="0"/>
                <a:ea typeface="Arial Unicode MS"/>
              </a:rPr>
              <a:t>1.  Acceptance: a condition for overcoming hardship, for development and for </a:t>
            </a:r>
            <a:r>
              <a:rPr lang="en-GB" sz="1600" b="1" u="sng" dirty="0" smtClean="0">
                <a:solidFill>
                  <a:srgbClr val="1B50FF"/>
                </a:solidFill>
                <a:latin typeface="Chivo" panose="00000500000000000000" pitchFamily="2" charset="0"/>
                <a:ea typeface="Arial Unicode MS"/>
              </a:rPr>
              <a:t>resilience</a:t>
            </a:r>
          </a:p>
          <a:p>
            <a:pPr algn="just"/>
            <a:endParaRPr lang="en-GB" sz="1600" b="1" dirty="0">
              <a:solidFill>
                <a:srgbClr val="1B50FF"/>
              </a:solidFill>
              <a:latin typeface="Chivo" panose="00000500000000000000" pitchFamily="2" charset="0"/>
              <a:ea typeface="Arial Unicode MS"/>
            </a:endParaRPr>
          </a:p>
          <a:p>
            <a:pPr algn="just"/>
            <a:r>
              <a:rPr lang="en-GB" sz="1600" b="1" dirty="0">
                <a:solidFill>
                  <a:srgbClr val="1B50FF"/>
                </a:solidFill>
                <a:latin typeface="Chivo" panose="00000500000000000000" pitchFamily="2" charset="0"/>
                <a:ea typeface="Arial Unicode MS"/>
              </a:rPr>
              <a:t>Definition of acceptance:</a:t>
            </a:r>
            <a:endParaRPr lang="fr-FR" sz="1600" b="1" dirty="0">
              <a:solidFill>
                <a:srgbClr val="1B50FF"/>
              </a:solidFill>
              <a:latin typeface="Chivo" panose="00000500000000000000" pitchFamily="2" charset="0"/>
              <a:ea typeface="Arial Unicode MS"/>
            </a:endParaRPr>
          </a:p>
          <a:p>
            <a:pPr algn="just"/>
            <a:r>
              <a:rPr lang="en-GB" sz="1600" dirty="0">
                <a:solidFill>
                  <a:srgbClr val="1B50FF"/>
                </a:solidFill>
                <a:latin typeface="Chivo" panose="00000500000000000000" pitchFamily="2" charset="0"/>
                <a:ea typeface="Arial Unicode MS"/>
              </a:rPr>
              <a:t>It is the recognition of reality, without moral positioning. It is simply a statement of fact, an assessment of the situation that allows us to admit the situation as it is, and in so doing, to allow ourselves to understand the ins and outs of it.</a:t>
            </a:r>
            <a:endParaRPr lang="fr-FR" sz="1600" dirty="0">
              <a:solidFill>
                <a:srgbClr val="1B50FF"/>
              </a:solidFill>
              <a:latin typeface="Chivo" panose="00000500000000000000" pitchFamily="2" charset="0"/>
              <a:ea typeface="Arial Unicode MS"/>
            </a:endParaRPr>
          </a:p>
          <a:p>
            <a:pPr algn="just"/>
            <a:endParaRPr lang="fr-FR" sz="1600" dirty="0">
              <a:solidFill>
                <a:srgbClr val="1B50FF"/>
              </a:solidFill>
              <a:latin typeface="Chivo" panose="00000500000000000000" pitchFamily="2" charset="0"/>
              <a:ea typeface="Arial Unicode MS"/>
            </a:endParaRPr>
          </a:p>
          <a:p>
            <a:pPr algn="just"/>
            <a:r>
              <a:rPr lang="en-GB" sz="1600" dirty="0">
                <a:solidFill>
                  <a:srgbClr val="1B50FF"/>
                </a:solidFill>
                <a:latin typeface="Chivo" panose="00000500000000000000" pitchFamily="2" charset="0"/>
                <a:ea typeface="Arial Unicode MS"/>
              </a:rPr>
              <a:t>As a process, </a:t>
            </a:r>
            <a:r>
              <a:rPr lang="en-GB" sz="1600" b="1" dirty="0">
                <a:solidFill>
                  <a:srgbClr val="1B50FF"/>
                </a:solidFill>
                <a:latin typeface="Chivo" panose="00000500000000000000" pitchFamily="2" charset="0"/>
                <a:ea typeface="Arial Unicode MS"/>
              </a:rPr>
              <a:t>acceptance can be summarised in 3 steps</a:t>
            </a:r>
            <a:r>
              <a:rPr lang="en-GB" sz="1600" dirty="0">
                <a:solidFill>
                  <a:srgbClr val="1B50FF"/>
                </a:solidFill>
                <a:latin typeface="Chivo" panose="00000500000000000000" pitchFamily="2" charset="0"/>
                <a:ea typeface="Arial Unicode MS"/>
              </a:rPr>
              <a:t>: perception, recognition, action. The succession of these 3 steps guides the person towards a conscious acceptance of the situation, which opens up the possibility of truly choosing what action to take in an informed, resilient way.</a:t>
            </a:r>
            <a:endParaRPr lang="fr-FR" sz="1600" dirty="0">
              <a:solidFill>
                <a:srgbClr val="1B50FF"/>
              </a:solidFill>
              <a:latin typeface="Chivo" panose="00000500000000000000" pitchFamily="2" charset="0"/>
              <a:ea typeface="Arial Unicode MS"/>
            </a:endParaRPr>
          </a:p>
          <a:p>
            <a:endParaRPr lang="en-GB" sz="1600" b="1" u="sng" dirty="0" smtClean="0">
              <a:solidFill>
                <a:srgbClr val="1B50FF"/>
              </a:solidFill>
              <a:latin typeface="Chivo" panose="00000500000000000000" pitchFamily="2" charset="0"/>
              <a:ea typeface="Arial Unicode MS"/>
            </a:endParaRPr>
          </a:p>
          <a:p>
            <a:endParaRPr lang="fr-FR" sz="1600" b="1" u="sng" dirty="0">
              <a:solidFill>
                <a:srgbClr val="1B50FF"/>
              </a:solidFill>
              <a:latin typeface="Chivo" panose="00000500000000000000" pitchFamily="2" charset="0"/>
              <a:ea typeface="Arial Unicode MS"/>
            </a:endParaRPr>
          </a:p>
        </p:txBody>
      </p:sp>
      <p:sp>
        <p:nvSpPr>
          <p:cNvPr id="6" name="Ellipse 5"/>
          <p:cNvSpPr>
            <a:spLocks noChangeAspect="1"/>
          </p:cNvSpPr>
          <p:nvPr/>
        </p:nvSpPr>
        <p:spPr>
          <a:xfrm>
            <a:off x="361890" y="5618633"/>
            <a:ext cx="1102843" cy="1102843"/>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smtClean="0">
                <a:solidFill>
                  <a:srgbClr val="1B50FF"/>
                </a:solidFill>
                <a:latin typeface="Chivo" panose="00000500000000000000" pitchFamily="2" charset="0"/>
              </a:rPr>
              <a:t>Content</a:t>
            </a:r>
            <a:endParaRPr lang="fr-FR" sz="700" b="1" dirty="0">
              <a:solidFill>
                <a:srgbClr val="1B50FF"/>
              </a:solidFill>
              <a:latin typeface="Chivo" panose="00000500000000000000" pitchFamily="2" charset="0"/>
            </a:endParaRPr>
          </a:p>
        </p:txBody>
      </p:sp>
    </p:spTree>
    <p:extLst>
      <p:ext uri="{BB962C8B-B14F-4D97-AF65-F5344CB8AC3E}">
        <p14:creationId xmlns:p14="http://schemas.microsoft.com/office/powerpoint/2010/main" val="634709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11</a:t>
            </a:fld>
            <a:endParaRPr lang="fr-FR"/>
          </a:p>
        </p:txBody>
      </p:sp>
      <p:sp>
        <p:nvSpPr>
          <p:cNvPr id="3" name="Rectangle 2"/>
          <p:cNvSpPr/>
          <p:nvPr/>
        </p:nvSpPr>
        <p:spPr>
          <a:xfrm>
            <a:off x="2070341" y="1181818"/>
            <a:ext cx="6719976" cy="5016758"/>
          </a:xfrm>
          <a:prstGeom prst="rect">
            <a:avLst/>
          </a:prstGeom>
        </p:spPr>
        <p:txBody>
          <a:bodyPr wrap="square">
            <a:spAutoFit/>
          </a:bodyPr>
          <a:lstStyle/>
          <a:p>
            <a:pPr marL="285750" lvl="0" indent="-285750" algn="just">
              <a:buFontTx/>
              <a:buChar char="-"/>
            </a:pPr>
            <a:r>
              <a:rPr lang="en-GB" sz="1600" b="1" dirty="0" smtClean="0">
                <a:solidFill>
                  <a:srgbClr val="1B50FF"/>
                </a:solidFill>
                <a:latin typeface="Chivo" panose="00000500000000000000" pitchFamily="2" charset="0"/>
                <a:ea typeface="Arial Unicode MS"/>
              </a:rPr>
              <a:t>Perception</a:t>
            </a:r>
            <a:r>
              <a:rPr lang="en-GB" sz="1600" dirty="0">
                <a:solidFill>
                  <a:srgbClr val="1B50FF"/>
                </a:solidFill>
                <a:latin typeface="Chivo" panose="00000500000000000000" pitchFamily="2" charset="0"/>
                <a:ea typeface="Arial Unicode MS"/>
              </a:rPr>
              <a:t>: to solve a problem or improve a situation, it is necessary to be able to identify it. Perception is favoured when the emotional aspect is calmed, when the person is not reactive. It is therefore important to be able to create an environment of calm and </a:t>
            </a:r>
            <a:r>
              <a:rPr lang="en-GB" sz="1600" dirty="0" smtClean="0">
                <a:solidFill>
                  <a:srgbClr val="1B50FF"/>
                </a:solidFill>
                <a:latin typeface="Chivo" panose="00000500000000000000" pitchFamily="2" charset="0"/>
                <a:ea typeface="Arial Unicode MS"/>
              </a:rPr>
              <a:t>trust.</a:t>
            </a:r>
          </a:p>
          <a:p>
            <a:pPr marL="285750" lvl="0" indent="-285750" algn="just">
              <a:buFontTx/>
              <a:buChar char="-"/>
            </a:pPr>
            <a:r>
              <a:rPr lang="en-GB" sz="1600" b="1" dirty="0" smtClean="0">
                <a:solidFill>
                  <a:srgbClr val="1B50FF"/>
                </a:solidFill>
                <a:latin typeface="Chivo" panose="00000500000000000000" pitchFamily="2" charset="0"/>
                <a:ea typeface="Arial Unicode MS"/>
              </a:rPr>
              <a:t>Recognition</a:t>
            </a:r>
            <a:r>
              <a:rPr lang="en-GB" sz="1600" dirty="0">
                <a:solidFill>
                  <a:srgbClr val="1B50FF"/>
                </a:solidFill>
                <a:latin typeface="Chivo" panose="00000500000000000000" pitchFamily="2" charset="0"/>
                <a:ea typeface="Arial Unicode MS"/>
              </a:rPr>
              <a:t>: once identified, recognise the situation for what it is, in a neutral manner, without value </a:t>
            </a:r>
            <a:r>
              <a:rPr lang="en-GB" sz="1600" dirty="0" smtClean="0">
                <a:solidFill>
                  <a:srgbClr val="1B50FF"/>
                </a:solidFill>
                <a:latin typeface="Chivo" panose="00000500000000000000" pitchFamily="2" charset="0"/>
                <a:ea typeface="Arial Unicode MS"/>
              </a:rPr>
              <a:t>judgement.</a:t>
            </a:r>
            <a:endParaRPr lang="fr-FR" sz="1600" dirty="0">
              <a:solidFill>
                <a:srgbClr val="1B50FF"/>
              </a:solidFill>
              <a:latin typeface="Chivo" panose="00000500000000000000" pitchFamily="2" charset="0"/>
              <a:ea typeface="Arial Unicode MS"/>
            </a:endParaRPr>
          </a:p>
          <a:p>
            <a:pPr marL="285750" lvl="0" indent="-285750" algn="just">
              <a:buFontTx/>
              <a:buChar char="-"/>
            </a:pPr>
            <a:r>
              <a:rPr lang="en-GB" sz="1600" b="1" dirty="0" smtClean="0">
                <a:solidFill>
                  <a:srgbClr val="1B50FF"/>
                </a:solidFill>
                <a:latin typeface="Chivo" panose="00000500000000000000" pitchFamily="2" charset="0"/>
                <a:ea typeface="Arial Unicode MS"/>
              </a:rPr>
              <a:t>Action</a:t>
            </a:r>
            <a:r>
              <a:rPr lang="en-GB" sz="1600" dirty="0">
                <a:solidFill>
                  <a:srgbClr val="1B50FF"/>
                </a:solidFill>
                <a:latin typeface="Chivo" panose="00000500000000000000" pitchFamily="2" charset="0"/>
                <a:ea typeface="Arial Unicode MS"/>
              </a:rPr>
              <a:t>: once you have become aware of the situation, take a position in relation to it. This opens up the opportunity to personally decide what is best for oneself. Here, the person is fully engaged in a constructive process because the action in question is a chosen action and not a reactive situation.</a:t>
            </a:r>
            <a:endParaRPr lang="fr-FR" sz="1600" dirty="0">
              <a:solidFill>
                <a:srgbClr val="1B50FF"/>
              </a:solidFill>
              <a:latin typeface="Chivo" panose="00000500000000000000" pitchFamily="2" charset="0"/>
              <a:ea typeface="Arial Unicode MS"/>
            </a:endParaRPr>
          </a:p>
          <a:p>
            <a:pPr algn="just"/>
            <a:endParaRPr lang="fr-FR" sz="1600" dirty="0">
              <a:solidFill>
                <a:srgbClr val="1B50FF"/>
              </a:solidFill>
              <a:latin typeface="Chivo" panose="00000500000000000000" pitchFamily="2" charset="0"/>
              <a:ea typeface="Arial Unicode MS"/>
            </a:endParaRPr>
          </a:p>
          <a:p>
            <a:pPr algn="just"/>
            <a:r>
              <a:rPr lang="en-GB" sz="1600" dirty="0">
                <a:solidFill>
                  <a:srgbClr val="1B50FF"/>
                </a:solidFill>
                <a:latin typeface="Chivo" panose="00000500000000000000" pitchFamily="2" charset="0"/>
                <a:ea typeface="Arial Unicode MS"/>
              </a:rPr>
              <a:t>Acceptance is a position of strength, not submission. It is the determining factor in taking responsibility in a serene and conscious manner, and not undergoing it. Or rather, more confident, because it consciously introduces the notion of choice (lucid, appeased), a central element of an empowerment process.</a:t>
            </a:r>
            <a:endParaRPr lang="fr-FR" sz="1600" dirty="0">
              <a:solidFill>
                <a:srgbClr val="1B50FF"/>
              </a:solidFill>
              <a:latin typeface="Chivo" panose="00000500000000000000" pitchFamily="2" charset="0"/>
              <a:ea typeface="Arial Unicode MS"/>
            </a:endParaRPr>
          </a:p>
          <a:p>
            <a:endParaRPr lang="en-GB" sz="1600" b="1" u="sng" dirty="0" smtClean="0">
              <a:solidFill>
                <a:srgbClr val="1B50FF"/>
              </a:solidFill>
              <a:latin typeface="Chivo" panose="00000500000000000000" pitchFamily="2" charset="0"/>
              <a:ea typeface="Arial Unicode MS"/>
            </a:endParaRPr>
          </a:p>
          <a:p>
            <a:endParaRPr lang="fr-FR" sz="1600" b="1" u="sng" dirty="0">
              <a:solidFill>
                <a:srgbClr val="1B50FF"/>
              </a:solidFill>
              <a:latin typeface="Chivo" panose="00000500000000000000" pitchFamily="2" charset="0"/>
              <a:ea typeface="Arial Unicode MS"/>
            </a:endParaRPr>
          </a:p>
        </p:txBody>
      </p:sp>
      <p:sp>
        <p:nvSpPr>
          <p:cNvPr id="6" name="Ellipse 5"/>
          <p:cNvSpPr>
            <a:spLocks noChangeAspect="1"/>
          </p:cNvSpPr>
          <p:nvPr/>
        </p:nvSpPr>
        <p:spPr>
          <a:xfrm>
            <a:off x="361890" y="5618633"/>
            <a:ext cx="1102843" cy="1102843"/>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smtClean="0">
                <a:solidFill>
                  <a:srgbClr val="1B50FF"/>
                </a:solidFill>
                <a:latin typeface="Chivo" panose="00000500000000000000" pitchFamily="2" charset="0"/>
              </a:rPr>
              <a:t>Content</a:t>
            </a:r>
            <a:endParaRPr lang="fr-FR" sz="700" b="1" dirty="0">
              <a:solidFill>
                <a:srgbClr val="1B50FF"/>
              </a:solidFill>
              <a:latin typeface="Chivo" panose="00000500000000000000" pitchFamily="2" charset="0"/>
            </a:endParaRPr>
          </a:p>
        </p:txBody>
      </p:sp>
    </p:spTree>
    <p:extLst>
      <p:ext uri="{BB962C8B-B14F-4D97-AF65-F5344CB8AC3E}">
        <p14:creationId xmlns:p14="http://schemas.microsoft.com/office/powerpoint/2010/main" val="3368937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12</a:t>
            </a:fld>
            <a:endParaRPr lang="fr-FR"/>
          </a:p>
        </p:txBody>
      </p:sp>
      <p:sp>
        <p:nvSpPr>
          <p:cNvPr id="3" name="Rectangle 2"/>
          <p:cNvSpPr/>
          <p:nvPr/>
        </p:nvSpPr>
        <p:spPr>
          <a:xfrm>
            <a:off x="2070341" y="1181818"/>
            <a:ext cx="6719976" cy="3539430"/>
          </a:xfrm>
          <a:prstGeom prst="rect">
            <a:avLst/>
          </a:prstGeom>
        </p:spPr>
        <p:txBody>
          <a:bodyPr wrap="square">
            <a:spAutoFit/>
          </a:bodyPr>
          <a:lstStyle/>
          <a:p>
            <a:pPr algn="just"/>
            <a:r>
              <a:rPr lang="en-GB" sz="1600" b="1" u="sng" dirty="0" smtClean="0">
                <a:solidFill>
                  <a:srgbClr val="1B50FF"/>
                </a:solidFill>
                <a:latin typeface="Chivo" panose="00000500000000000000" pitchFamily="2" charset="0"/>
                <a:ea typeface="Arial Unicode MS"/>
              </a:rPr>
              <a:t>Criteria </a:t>
            </a:r>
            <a:r>
              <a:rPr lang="en-GB" sz="1600" b="1" u="sng" dirty="0">
                <a:solidFill>
                  <a:srgbClr val="1B50FF"/>
                </a:solidFill>
                <a:latin typeface="Chivo" panose="00000500000000000000" pitchFamily="2" charset="0"/>
                <a:ea typeface="Arial Unicode MS"/>
              </a:rPr>
              <a:t>2</a:t>
            </a:r>
            <a:r>
              <a:rPr lang="en-GB" sz="1600" b="1" u="sng" dirty="0" smtClean="0">
                <a:solidFill>
                  <a:srgbClr val="1B50FF"/>
                </a:solidFill>
                <a:latin typeface="Chivo" panose="00000500000000000000" pitchFamily="2" charset="0"/>
                <a:ea typeface="Arial Unicode MS"/>
              </a:rPr>
              <a:t>.  </a:t>
            </a:r>
            <a:r>
              <a:rPr lang="en-GB" sz="1600" b="1" u="sng" dirty="0">
                <a:solidFill>
                  <a:srgbClr val="1B50FF"/>
                </a:solidFill>
                <a:latin typeface="Chivo" panose="00000500000000000000" pitchFamily="2" charset="0"/>
                <a:ea typeface="Arial Unicode MS"/>
              </a:rPr>
              <a:t>Acceptance: a condition for overcoming hardship, for development and for </a:t>
            </a:r>
            <a:r>
              <a:rPr lang="en-GB" sz="1600" b="1" u="sng" dirty="0" smtClean="0">
                <a:solidFill>
                  <a:srgbClr val="1B50FF"/>
                </a:solidFill>
                <a:latin typeface="Chivo" panose="00000500000000000000" pitchFamily="2" charset="0"/>
                <a:ea typeface="Arial Unicode MS"/>
              </a:rPr>
              <a:t>resilience</a:t>
            </a:r>
          </a:p>
          <a:p>
            <a:pPr algn="just"/>
            <a:endParaRPr lang="en-GB" sz="1600" b="1" dirty="0">
              <a:solidFill>
                <a:srgbClr val="1B50FF"/>
              </a:solidFill>
              <a:latin typeface="Chivo" panose="00000500000000000000" pitchFamily="2" charset="0"/>
              <a:ea typeface="Arial Unicode MS"/>
            </a:endParaRPr>
          </a:p>
          <a:p>
            <a:pPr algn="just"/>
            <a:r>
              <a:rPr lang="en-GB" sz="1600" dirty="0" smtClean="0">
                <a:solidFill>
                  <a:srgbClr val="1B50FF"/>
                </a:solidFill>
                <a:latin typeface="Chivo" panose="00000500000000000000" pitchFamily="2" charset="0"/>
                <a:ea typeface="Arial Unicode MS"/>
              </a:rPr>
              <a:t>Putting </a:t>
            </a:r>
            <a:r>
              <a:rPr lang="en-GB" sz="1600" dirty="0">
                <a:solidFill>
                  <a:srgbClr val="1B50FF"/>
                </a:solidFill>
                <a:latin typeface="Chivo" panose="00000500000000000000" pitchFamily="2" charset="0"/>
                <a:ea typeface="Arial Unicode MS"/>
              </a:rPr>
              <a:t>the person back at the centre of the relationship inevitably implies taking an interest in communication, the vehicle of all our interpersonal relationships.</a:t>
            </a:r>
            <a:endParaRPr lang="fr-FR" sz="1600" dirty="0">
              <a:solidFill>
                <a:srgbClr val="1B50FF"/>
              </a:solidFill>
              <a:latin typeface="Chivo" panose="00000500000000000000" pitchFamily="2" charset="0"/>
              <a:ea typeface="Arial Unicode MS"/>
            </a:endParaRPr>
          </a:p>
          <a:p>
            <a:pPr algn="just"/>
            <a:endParaRPr lang="fr-FR" sz="1600" dirty="0">
              <a:solidFill>
                <a:srgbClr val="1B50FF"/>
              </a:solidFill>
              <a:latin typeface="Chivo" panose="00000500000000000000" pitchFamily="2" charset="0"/>
              <a:ea typeface="Arial Unicode MS"/>
            </a:endParaRPr>
          </a:p>
          <a:p>
            <a:pPr algn="just"/>
            <a:r>
              <a:rPr lang="en-GB" sz="1600" dirty="0">
                <a:solidFill>
                  <a:srgbClr val="1B50FF"/>
                </a:solidFill>
                <a:latin typeface="Chivo" panose="00000500000000000000" pitchFamily="2" charset="0"/>
                <a:ea typeface="Arial Unicode MS"/>
              </a:rPr>
              <a:t>Communication is the reflection of an inner posture: it is the inner space from which we communicate that will intentionally determine the choice of a certain type of communication rather than another, in order to favour certain results rather than others.</a:t>
            </a:r>
            <a:endParaRPr lang="fr-FR" sz="1600" dirty="0">
              <a:solidFill>
                <a:srgbClr val="1B50FF"/>
              </a:solidFill>
              <a:latin typeface="Chivo" panose="00000500000000000000" pitchFamily="2" charset="0"/>
              <a:ea typeface="Arial Unicode MS"/>
            </a:endParaRPr>
          </a:p>
          <a:p>
            <a:pPr algn="just"/>
            <a:endParaRPr lang="fr-FR" sz="1600" dirty="0">
              <a:solidFill>
                <a:srgbClr val="1B50FF"/>
              </a:solidFill>
              <a:latin typeface="Chivo" panose="00000500000000000000" pitchFamily="2" charset="0"/>
              <a:ea typeface="Arial Unicode MS"/>
            </a:endParaRPr>
          </a:p>
          <a:p>
            <a:endParaRPr lang="en-GB" sz="1600" b="1" u="sng" dirty="0" smtClean="0">
              <a:solidFill>
                <a:srgbClr val="1B50FF"/>
              </a:solidFill>
              <a:latin typeface="Chivo" panose="00000500000000000000" pitchFamily="2" charset="0"/>
              <a:ea typeface="Arial Unicode MS"/>
            </a:endParaRPr>
          </a:p>
          <a:p>
            <a:endParaRPr lang="fr-FR" sz="1600" b="1" u="sng" dirty="0">
              <a:solidFill>
                <a:srgbClr val="1B50FF"/>
              </a:solidFill>
              <a:latin typeface="Chivo" panose="00000500000000000000" pitchFamily="2" charset="0"/>
              <a:ea typeface="Arial Unicode MS"/>
            </a:endParaRPr>
          </a:p>
        </p:txBody>
      </p:sp>
      <p:sp>
        <p:nvSpPr>
          <p:cNvPr id="6" name="Ellipse 5"/>
          <p:cNvSpPr>
            <a:spLocks noChangeAspect="1"/>
          </p:cNvSpPr>
          <p:nvPr/>
        </p:nvSpPr>
        <p:spPr>
          <a:xfrm>
            <a:off x="361890" y="5618633"/>
            <a:ext cx="1102843" cy="1102843"/>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smtClean="0">
                <a:solidFill>
                  <a:srgbClr val="1B50FF"/>
                </a:solidFill>
                <a:latin typeface="Chivo" panose="00000500000000000000" pitchFamily="2" charset="0"/>
              </a:rPr>
              <a:t>Content</a:t>
            </a:r>
            <a:endParaRPr lang="fr-FR" sz="700" b="1" dirty="0">
              <a:solidFill>
                <a:srgbClr val="1B50FF"/>
              </a:solidFill>
              <a:latin typeface="Chivo" panose="00000500000000000000" pitchFamily="2" charset="0"/>
            </a:endParaRPr>
          </a:p>
        </p:txBody>
      </p:sp>
    </p:spTree>
    <p:extLst>
      <p:ext uri="{BB962C8B-B14F-4D97-AF65-F5344CB8AC3E}">
        <p14:creationId xmlns:p14="http://schemas.microsoft.com/office/powerpoint/2010/main" val="3773685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13</a:t>
            </a:fld>
            <a:endParaRPr lang="fr-FR"/>
          </a:p>
        </p:txBody>
      </p:sp>
      <p:sp>
        <p:nvSpPr>
          <p:cNvPr id="3" name="Rectangle 2"/>
          <p:cNvSpPr/>
          <p:nvPr/>
        </p:nvSpPr>
        <p:spPr>
          <a:xfrm>
            <a:off x="2070341" y="1181818"/>
            <a:ext cx="6719976" cy="5262979"/>
          </a:xfrm>
          <a:prstGeom prst="rect">
            <a:avLst/>
          </a:prstGeom>
        </p:spPr>
        <p:txBody>
          <a:bodyPr wrap="square">
            <a:spAutoFit/>
          </a:bodyPr>
          <a:lstStyle/>
          <a:p>
            <a:r>
              <a:rPr lang="en-GB" sz="1600" dirty="0" smtClean="0">
                <a:solidFill>
                  <a:srgbClr val="1B50FF"/>
                </a:solidFill>
                <a:latin typeface="Chivo" panose="00000500000000000000" pitchFamily="2" charset="0"/>
                <a:ea typeface="Arial Unicode MS"/>
              </a:rPr>
              <a:t>There </a:t>
            </a:r>
            <a:r>
              <a:rPr lang="en-GB" sz="1600" dirty="0">
                <a:solidFill>
                  <a:srgbClr val="1B50FF"/>
                </a:solidFill>
                <a:latin typeface="Chivo" panose="00000500000000000000" pitchFamily="2" charset="0"/>
                <a:ea typeface="Arial Unicode MS"/>
              </a:rPr>
              <a:t>are 4 main types of communication</a:t>
            </a:r>
            <a:r>
              <a:rPr lang="en-GB" sz="1600" dirty="0" smtClean="0">
                <a:solidFill>
                  <a:srgbClr val="1B50FF"/>
                </a:solidFill>
                <a:latin typeface="Chivo" panose="00000500000000000000" pitchFamily="2" charset="0"/>
                <a:ea typeface="Arial Unicode MS"/>
              </a:rPr>
              <a:t>:</a:t>
            </a:r>
          </a:p>
          <a:p>
            <a:endParaRPr lang="fr-FR" sz="1600" dirty="0">
              <a:solidFill>
                <a:srgbClr val="1B50FF"/>
              </a:solidFill>
              <a:latin typeface="Chivo" panose="00000500000000000000" pitchFamily="2" charset="0"/>
              <a:ea typeface="Arial Unicode MS"/>
            </a:endParaRPr>
          </a:p>
          <a:p>
            <a:pPr marL="285750" lvl="0" indent="-285750">
              <a:buFontTx/>
              <a:buChar char="-"/>
            </a:pPr>
            <a:r>
              <a:rPr lang="en-GB" sz="1600" b="1" dirty="0" smtClean="0">
                <a:solidFill>
                  <a:srgbClr val="1B50FF"/>
                </a:solidFill>
                <a:latin typeface="Chivo" panose="00000500000000000000" pitchFamily="2" charset="0"/>
                <a:ea typeface="Arial Unicode MS"/>
              </a:rPr>
              <a:t>Head </a:t>
            </a:r>
            <a:r>
              <a:rPr lang="en-GB" sz="1600" b="1" dirty="0">
                <a:solidFill>
                  <a:srgbClr val="1B50FF"/>
                </a:solidFill>
                <a:latin typeface="Chivo" panose="00000500000000000000" pitchFamily="2" charset="0"/>
                <a:ea typeface="Arial Unicode MS"/>
              </a:rPr>
              <a:t>to head</a:t>
            </a:r>
            <a:r>
              <a:rPr lang="en-GB" sz="1600" dirty="0">
                <a:solidFill>
                  <a:srgbClr val="1B50FF"/>
                </a:solidFill>
                <a:latin typeface="Chivo" panose="00000500000000000000" pitchFamily="2" charset="0"/>
                <a:ea typeface="Arial Unicode MS"/>
              </a:rPr>
              <a:t>: intellect to intellect, for example between two scientists. There is a reciprocal relationship, in a formal or informal setting. The relationship remains rational and technical, focused only on the world of ideas and concepts; it does not engage the individual </a:t>
            </a:r>
            <a:r>
              <a:rPr lang="en-GB" sz="1600" dirty="0" smtClean="0">
                <a:solidFill>
                  <a:srgbClr val="1B50FF"/>
                </a:solidFill>
                <a:latin typeface="Chivo" panose="00000500000000000000" pitchFamily="2" charset="0"/>
                <a:ea typeface="Arial Unicode MS"/>
              </a:rPr>
              <a:t>personally.</a:t>
            </a:r>
          </a:p>
          <a:p>
            <a:pPr marL="285750" lvl="0" indent="-285750">
              <a:buFontTx/>
              <a:buChar char="-"/>
            </a:pPr>
            <a:r>
              <a:rPr lang="en-GB" sz="1600" b="1" dirty="0" smtClean="0">
                <a:solidFill>
                  <a:srgbClr val="1B50FF"/>
                </a:solidFill>
                <a:latin typeface="Chivo" panose="00000500000000000000" pitchFamily="2" charset="0"/>
                <a:ea typeface="Arial Unicode MS"/>
              </a:rPr>
              <a:t>Head </a:t>
            </a:r>
            <a:r>
              <a:rPr lang="en-GB" sz="1600" b="1" dirty="0">
                <a:solidFill>
                  <a:srgbClr val="1B50FF"/>
                </a:solidFill>
                <a:latin typeface="Chivo" panose="00000500000000000000" pitchFamily="2" charset="0"/>
                <a:ea typeface="Arial Unicode MS"/>
              </a:rPr>
              <a:t>to heart</a:t>
            </a:r>
            <a:r>
              <a:rPr lang="en-GB" sz="1600" dirty="0">
                <a:solidFill>
                  <a:srgbClr val="1B50FF"/>
                </a:solidFill>
                <a:latin typeface="Chivo" panose="00000500000000000000" pitchFamily="2" charset="0"/>
                <a:ea typeface="Arial Unicode MS"/>
              </a:rPr>
              <a:t>: one thinks to stimulate the emotional part in the other. One tries to apply conceptual logic to a subject that is usually very personal to the other person, such as studying the way the other person's thoughts and emotions work. </a:t>
            </a:r>
            <a:endParaRPr lang="fr-FR" sz="1600" dirty="0">
              <a:solidFill>
                <a:srgbClr val="1B50FF"/>
              </a:solidFill>
              <a:latin typeface="Chivo" panose="00000500000000000000" pitchFamily="2" charset="0"/>
              <a:ea typeface="Arial Unicode MS"/>
            </a:endParaRPr>
          </a:p>
          <a:p>
            <a:pPr marL="285750" lvl="0" indent="-285750">
              <a:buFontTx/>
              <a:buChar char="-"/>
            </a:pPr>
            <a:r>
              <a:rPr lang="en-GB" sz="1600" b="1" dirty="0" smtClean="0">
                <a:solidFill>
                  <a:srgbClr val="1B50FF"/>
                </a:solidFill>
                <a:latin typeface="Chivo" panose="00000500000000000000" pitchFamily="2" charset="0"/>
                <a:ea typeface="Arial Unicode MS"/>
              </a:rPr>
              <a:t>Heart </a:t>
            </a:r>
            <a:r>
              <a:rPr lang="en-GB" sz="1600" b="1" dirty="0">
                <a:solidFill>
                  <a:srgbClr val="1B50FF"/>
                </a:solidFill>
                <a:latin typeface="Chivo" panose="00000500000000000000" pitchFamily="2" charset="0"/>
                <a:ea typeface="Arial Unicode MS"/>
              </a:rPr>
              <a:t>to head</a:t>
            </a:r>
            <a:r>
              <a:rPr lang="en-GB" sz="1600" dirty="0">
                <a:solidFill>
                  <a:srgbClr val="1B50FF"/>
                </a:solidFill>
                <a:latin typeface="Chivo" panose="00000500000000000000" pitchFamily="2" charset="0"/>
                <a:ea typeface="Arial Unicode MS"/>
              </a:rPr>
              <a:t>: a person comes to deliver a personal problem to an interlocutor who will process the information in a rational and conceptual way, notably in a logic of problem solving. This can be the case of a psychologist, a counsellor or a </a:t>
            </a:r>
            <a:r>
              <a:rPr lang="en-GB" sz="1600" dirty="0" smtClean="0">
                <a:solidFill>
                  <a:srgbClr val="1B50FF"/>
                </a:solidFill>
                <a:latin typeface="Chivo" panose="00000500000000000000" pitchFamily="2" charset="0"/>
                <a:ea typeface="Arial Unicode MS"/>
              </a:rPr>
              <a:t>doctor.</a:t>
            </a:r>
            <a:endParaRPr lang="fr-FR" sz="1600" dirty="0">
              <a:solidFill>
                <a:srgbClr val="1B50FF"/>
              </a:solidFill>
              <a:latin typeface="Chivo" panose="00000500000000000000" pitchFamily="2" charset="0"/>
              <a:ea typeface="Arial Unicode MS"/>
            </a:endParaRPr>
          </a:p>
          <a:p>
            <a:pPr marL="285750" lvl="0" indent="-285750">
              <a:buFontTx/>
              <a:buChar char="-"/>
            </a:pPr>
            <a:r>
              <a:rPr lang="en-GB" sz="1600" b="1" dirty="0" smtClean="0">
                <a:solidFill>
                  <a:srgbClr val="1B50FF"/>
                </a:solidFill>
                <a:latin typeface="Chivo" panose="00000500000000000000" pitchFamily="2" charset="0"/>
                <a:ea typeface="Arial Unicode MS"/>
              </a:rPr>
              <a:t>Heart </a:t>
            </a:r>
            <a:r>
              <a:rPr lang="en-GB" sz="1600" b="1" dirty="0">
                <a:solidFill>
                  <a:srgbClr val="1B50FF"/>
                </a:solidFill>
                <a:latin typeface="Chivo" panose="00000500000000000000" pitchFamily="2" charset="0"/>
                <a:ea typeface="Arial Unicode MS"/>
              </a:rPr>
              <a:t>to heart</a:t>
            </a:r>
            <a:r>
              <a:rPr lang="en-GB" sz="1600" dirty="0">
                <a:solidFill>
                  <a:srgbClr val="1B50FF"/>
                </a:solidFill>
                <a:latin typeface="Chivo" panose="00000500000000000000" pitchFamily="2" charset="0"/>
                <a:ea typeface="Arial Unicode MS"/>
              </a:rPr>
              <a:t>: We communicate in an emphatic way, from emotions to emotions, the communication on both sides is not formal. There is a deep and instinctive form of listening and understanding that drives the protagonists and has no rational objective. It is just the flow, the exchange</a:t>
            </a:r>
            <a:r>
              <a:rPr lang="en-GB" sz="1600" dirty="0" smtClean="0">
                <a:solidFill>
                  <a:srgbClr val="1B50FF"/>
                </a:solidFill>
                <a:latin typeface="Chivo" panose="00000500000000000000" pitchFamily="2" charset="0"/>
                <a:ea typeface="Arial Unicode MS"/>
              </a:rPr>
              <a:t>.</a:t>
            </a:r>
            <a:endParaRPr lang="en-GB" sz="1600" b="1" u="sng" dirty="0" smtClean="0">
              <a:solidFill>
                <a:srgbClr val="1B50FF"/>
              </a:solidFill>
              <a:latin typeface="Chivo" panose="00000500000000000000" pitchFamily="2" charset="0"/>
              <a:ea typeface="Arial Unicode MS"/>
            </a:endParaRPr>
          </a:p>
          <a:p>
            <a:endParaRPr lang="fr-FR" sz="1600" b="1" u="sng" dirty="0">
              <a:solidFill>
                <a:srgbClr val="1B50FF"/>
              </a:solidFill>
              <a:latin typeface="Chivo" panose="00000500000000000000" pitchFamily="2" charset="0"/>
              <a:ea typeface="Arial Unicode MS"/>
            </a:endParaRPr>
          </a:p>
        </p:txBody>
      </p:sp>
      <p:sp>
        <p:nvSpPr>
          <p:cNvPr id="6" name="Ellipse 5"/>
          <p:cNvSpPr>
            <a:spLocks noChangeAspect="1"/>
          </p:cNvSpPr>
          <p:nvPr/>
        </p:nvSpPr>
        <p:spPr>
          <a:xfrm>
            <a:off x="361890" y="5618633"/>
            <a:ext cx="1102843" cy="1102843"/>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smtClean="0">
                <a:solidFill>
                  <a:srgbClr val="1B50FF"/>
                </a:solidFill>
                <a:latin typeface="Chivo" panose="00000500000000000000" pitchFamily="2" charset="0"/>
              </a:rPr>
              <a:t>Content</a:t>
            </a:r>
            <a:endParaRPr lang="fr-FR" sz="700" b="1" dirty="0">
              <a:solidFill>
                <a:srgbClr val="1B50FF"/>
              </a:solidFill>
              <a:latin typeface="Chivo" panose="00000500000000000000" pitchFamily="2" charset="0"/>
            </a:endParaRPr>
          </a:p>
        </p:txBody>
      </p:sp>
    </p:spTree>
    <p:extLst>
      <p:ext uri="{BB962C8B-B14F-4D97-AF65-F5344CB8AC3E}">
        <p14:creationId xmlns:p14="http://schemas.microsoft.com/office/powerpoint/2010/main" val="4030843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14</a:t>
            </a:fld>
            <a:endParaRPr lang="fr-FR"/>
          </a:p>
        </p:txBody>
      </p:sp>
      <p:sp>
        <p:nvSpPr>
          <p:cNvPr id="3" name="Rectangle 2"/>
          <p:cNvSpPr/>
          <p:nvPr/>
        </p:nvSpPr>
        <p:spPr>
          <a:xfrm>
            <a:off x="2070341" y="1181818"/>
            <a:ext cx="6719976" cy="3785652"/>
          </a:xfrm>
          <a:prstGeom prst="rect">
            <a:avLst/>
          </a:prstGeom>
        </p:spPr>
        <p:txBody>
          <a:bodyPr wrap="square">
            <a:spAutoFit/>
          </a:bodyPr>
          <a:lstStyle/>
          <a:p>
            <a:r>
              <a:rPr lang="en-GB" sz="1600" dirty="0" smtClean="0">
                <a:solidFill>
                  <a:srgbClr val="1B50FF"/>
                </a:solidFill>
                <a:latin typeface="Chivo" panose="00000500000000000000" pitchFamily="2" charset="0"/>
                <a:ea typeface="Arial Unicode MS"/>
              </a:rPr>
              <a:t>The </a:t>
            </a:r>
            <a:r>
              <a:rPr lang="en-GB" sz="1600" dirty="0">
                <a:solidFill>
                  <a:srgbClr val="1B50FF"/>
                </a:solidFill>
                <a:latin typeface="Chivo" panose="00000500000000000000" pitchFamily="2" charset="0"/>
                <a:ea typeface="Arial Unicode MS"/>
              </a:rPr>
              <a:t>"heart to heart" type of communication highlights vulnerability, a theme at the heart of the CHANGE OF VIEW project. When we share something from within ourselves, or receive the same from another, we are more willing to let our own vulnerability pass through us, to let the other feel their story, not just intellectually, but to experience some of the sensations, even to feel a form of expansion within ourselves.</a:t>
            </a:r>
            <a:endParaRPr lang="fr-FR" sz="1600" dirty="0">
              <a:solidFill>
                <a:srgbClr val="1B50FF"/>
              </a:solidFill>
              <a:latin typeface="Chivo" panose="00000500000000000000" pitchFamily="2" charset="0"/>
              <a:ea typeface="Arial Unicode MS"/>
            </a:endParaRPr>
          </a:p>
          <a:p>
            <a:endParaRPr lang="fr-FR" sz="1600" dirty="0">
              <a:solidFill>
                <a:srgbClr val="1B50FF"/>
              </a:solidFill>
              <a:latin typeface="Chivo" panose="00000500000000000000" pitchFamily="2" charset="0"/>
              <a:ea typeface="Arial Unicode MS"/>
            </a:endParaRPr>
          </a:p>
          <a:p>
            <a:r>
              <a:rPr lang="en-GB" sz="1600" dirty="0">
                <a:solidFill>
                  <a:srgbClr val="1B50FF"/>
                </a:solidFill>
                <a:latin typeface="Chivo" panose="00000500000000000000" pitchFamily="2" charset="0"/>
                <a:ea typeface="Arial Unicode MS"/>
              </a:rPr>
              <a:t>Communication plays a decisive role in helping the person being accompanied to become aware of certain aspects of his or her existence and pathway, and thus to help him or her to trigger his or her power to act by creating a favourable context, while remaining in a </a:t>
            </a:r>
            <a:r>
              <a:rPr lang="en-GB" sz="1600" b="1" dirty="0">
                <a:solidFill>
                  <a:srgbClr val="1B50FF"/>
                </a:solidFill>
                <a:latin typeface="Chivo" panose="00000500000000000000" pitchFamily="2" charset="0"/>
                <a:ea typeface="Arial Unicode MS"/>
              </a:rPr>
              <a:t>mutual learning </a:t>
            </a:r>
            <a:r>
              <a:rPr lang="en-GB" sz="1600" dirty="0">
                <a:solidFill>
                  <a:srgbClr val="1B50FF"/>
                </a:solidFill>
                <a:latin typeface="Chivo" panose="00000500000000000000" pitchFamily="2" charset="0"/>
                <a:ea typeface="Arial Unicode MS"/>
              </a:rPr>
              <a:t>space.</a:t>
            </a:r>
            <a:endParaRPr lang="fr-FR" sz="1600" dirty="0">
              <a:solidFill>
                <a:srgbClr val="1B50FF"/>
              </a:solidFill>
              <a:latin typeface="Chivo" panose="00000500000000000000" pitchFamily="2" charset="0"/>
              <a:ea typeface="Arial Unicode MS"/>
            </a:endParaRPr>
          </a:p>
          <a:p>
            <a:endParaRPr lang="en-GB" sz="1600" b="1" u="sng" dirty="0" smtClean="0">
              <a:solidFill>
                <a:srgbClr val="1B50FF"/>
              </a:solidFill>
              <a:latin typeface="Chivo" panose="00000500000000000000" pitchFamily="2" charset="0"/>
              <a:ea typeface="Arial Unicode MS"/>
            </a:endParaRPr>
          </a:p>
          <a:p>
            <a:endParaRPr lang="fr-FR" sz="1600" b="1" u="sng" dirty="0">
              <a:solidFill>
                <a:srgbClr val="1B50FF"/>
              </a:solidFill>
              <a:latin typeface="Chivo" panose="00000500000000000000" pitchFamily="2" charset="0"/>
              <a:ea typeface="Arial Unicode MS"/>
            </a:endParaRPr>
          </a:p>
        </p:txBody>
      </p:sp>
      <p:sp>
        <p:nvSpPr>
          <p:cNvPr id="6" name="Ellipse 5"/>
          <p:cNvSpPr>
            <a:spLocks noChangeAspect="1"/>
          </p:cNvSpPr>
          <p:nvPr/>
        </p:nvSpPr>
        <p:spPr>
          <a:xfrm>
            <a:off x="361890" y="5618633"/>
            <a:ext cx="1102843" cy="1102843"/>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smtClean="0">
                <a:solidFill>
                  <a:srgbClr val="1B50FF"/>
                </a:solidFill>
                <a:latin typeface="Chivo" panose="00000500000000000000" pitchFamily="2" charset="0"/>
              </a:rPr>
              <a:t>Content</a:t>
            </a:r>
            <a:endParaRPr lang="fr-FR" sz="700" b="1" dirty="0">
              <a:solidFill>
                <a:srgbClr val="1B50FF"/>
              </a:solidFill>
              <a:latin typeface="Chivo" panose="00000500000000000000" pitchFamily="2" charset="0"/>
            </a:endParaRPr>
          </a:p>
        </p:txBody>
      </p:sp>
    </p:spTree>
    <p:extLst>
      <p:ext uri="{BB962C8B-B14F-4D97-AF65-F5344CB8AC3E}">
        <p14:creationId xmlns:p14="http://schemas.microsoft.com/office/powerpoint/2010/main" val="2853932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15</a:t>
            </a:fld>
            <a:endParaRPr lang="fr-FR"/>
          </a:p>
        </p:txBody>
      </p:sp>
      <p:sp>
        <p:nvSpPr>
          <p:cNvPr id="7" name="Rectangle 6"/>
          <p:cNvSpPr/>
          <p:nvPr/>
        </p:nvSpPr>
        <p:spPr>
          <a:xfrm>
            <a:off x="2011680" y="1152823"/>
            <a:ext cx="6860720" cy="3293209"/>
          </a:xfrm>
          <a:prstGeom prst="rect">
            <a:avLst/>
          </a:prstGeom>
        </p:spPr>
        <p:txBody>
          <a:bodyPr wrap="square">
            <a:spAutoFit/>
          </a:bodyPr>
          <a:lstStyle/>
          <a:p>
            <a:pPr algn="just"/>
            <a:r>
              <a:rPr lang="en-GB" b="1" dirty="0" smtClean="0">
                <a:solidFill>
                  <a:srgbClr val="4EFFB0"/>
                </a:solidFill>
                <a:latin typeface="Chivo" panose="00000500000000000000" pitchFamily="2" charset="0"/>
              </a:rPr>
              <a:t>Appropriation </a:t>
            </a:r>
            <a:r>
              <a:rPr lang="en-GB" b="1" dirty="0">
                <a:solidFill>
                  <a:srgbClr val="4EFFB0"/>
                </a:solidFill>
                <a:latin typeface="Chivo" panose="00000500000000000000" pitchFamily="2" charset="0"/>
              </a:rPr>
              <a:t>time</a:t>
            </a:r>
            <a:endParaRPr lang="fr-FR" b="1" dirty="0">
              <a:solidFill>
                <a:srgbClr val="4EFFB0"/>
              </a:solidFill>
              <a:latin typeface="Chivo" panose="00000500000000000000" pitchFamily="2" charset="0"/>
            </a:endParaRPr>
          </a:p>
          <a:p>
            <a:pPr algn="just"/>
            <a:r>
              <a:rPr lang="fr-FR" sz="1600" dirty="0">
                <a:solidFill>
                  <a:srgbClr val="1B50FF"/>
                </a:solidFill>
                <a:latin typeface="Chivo" panose="00000500000000000000" pitchFamily="2" charset="0"/>
              </a:rPr>
              <a:t> </a:t>
            </a:r>
            <a:endParaRPr lang="fr-BE" sz="1600" dirty="0">
              <a:solidFill>
                <a:srgbClr val="1B50FF"/>
              </a:solidFill>
              <a:latin typeface="Chivo" panose="00000500000000000000" pitchFamily="2" charset="0"/>
            </a:endParaRPr>
          </a:p>
          <a:p>
            <a:pPr algn="just"/>
            <a:r>
              <a:rPr lang="en-GB" sz="1600" dirty="0">
                <a:solidFill>
                  <a:srgbClr val="1B50FF"/>
                </a:solidFill>
                <a:latin typeface="Chivo" panose="00000500000000000000" pitchFamily="2" charset="0"/>
              </a:rPr>
              <a:t>Now it's time for the appropriation exercises</a:t>
            </a:r>
            <a:r>
              <a:rPr lang="en-GB" sz="1600" dirty="0" smtClean="0">
                <a:solidFill>
                  <a:srgbClr val="1B50FF"/>
                </a:solidFill>
                <a:latin typeface="Chivo" panose="00000500000000000000" pitchFamily="2" charset="0"/>
              </a:rPr>
              <a:t>!</a:t>
            </a:r>
          </a:p>
          <a:p>
            <a:pPr algn="just"/>
            <a:endParaRPr lang="fr-FR" sz="1600" dirty="0">
              <a:solidFill>
                <a:srgbClr val="1B50FF"/>
              </a:solidFill>
              <a:latin typeface="Chivo" panose="00000500000000000000" pitchFamily="2" charset="0"/>
            </a:endParaRPr>
          </a:p>
          <a:p>
            <a:pPr algn="just"/>
            <a:r>
              <a:rPr lang="en-GB" sz="1600" dirty="0">
                <a:solidFill>
                  <a:srgbClr val="1B50FF"/>
                </a:solidFill>
                <a:latin typeface="Chivo" panose="00000500000000000000" pitchFamily="2" charset="0"/>
              </a:rPr>
              <a:t>Each exercise contains a first slide with the instructions and the statement, and a second slide with the answers explained</a:t>
            </a:r>
            <a:r>
              <a:rPr lang="en-GB" sz="1600" dirty="0" smtClean="0">
                <a:solidFill>
                  <a:srgbClr val="1B50FF"/>
                </a:solidFill>
                <a:latin typeface="Chivo" panose="00000500000000000000" pitchFamily="2" charset="0"/>
              </a:rPr>
              <a:t>.</a:t>
            </a:r>
          </a:p>
          <a:p>
            <a:pPr algn="just"/>
            <a:endParaRPr lang="fr-FR" sz="1600" dirty="0">
              <a:solidFill>
                <a:srgbClr val="1B50FF"/>
              </a:solidFill>
              <a:latin typeface="Chivo" panose="00000500000000000000" pitchFamily="2" charset="0"/>
            </a:endParaRPr>
          </a:p>
          <a:p>
            <a:pPr algn="just"/>
            <a:r>
              <a:rPr lang="en-GB" sz="1600" b="1" dirty="0">
                <a:solidFill>
                  <a:srgbClr val="1B50FF"/>
                </a:solidFill>
                <a:latin typeface="Chivo" panose="00000500000000000000" pitchFamily="2" charset="0"/>
              </a:rPr>
              <a:t>Tips</a:t>
            </a:r>
            <a:r>
              <a:rPr lang="en-GB" sz="1600" dirty="0">
                <a:solidFill>
                  <a:srgbClr val="1B50FF"/>
                </a:solidFill>
                <a:latin typeface="Chivo" panose="00000500000000000000" pitchFamily="2" charset="0"/>
              </a:rPr>
              <a:t>: For each exercise, before moving on to the second slide, make a note of your answer in your CHANGE OF VIEW Logbook first, to avoid seeing the answers too soon. Also, be sure to view the presentation in slide show mode. </a:t>
            </a:r>
            <a:endParaRPr lang="fr-FR" sz="1600" dirty="0">
              <a:solidFill>
                <a:srgbClr val="1B50FF"/>
              </a:solidFill>
              <a:latin typeface="Chivo" panose="00000500000000000000" pitchFamily="2" charset="0"/>
            </a:endParaRPr>
          </a:p>
          <a:p>
            <a:endParaRPr lang="fr-BE" sz="1600" dirty="0">
              <a:solidFill>
                <a:srgbClr val="1B50FF"/>
              </a:solidFill>
              <a:latin typeface="Chivo" panose="00000500000000000000" pitchFamily="2" charset="0"/>
            </a:endParaRPr>
          </a:p>
          <a:p>
            <a:endParaRPr lang="fr-FR" sz="1400" dirty="0">
              <a:solidFill>
                <a:srgbClr val="1B50FF"/>
              </a:solidFill>
              <a:latin typeface="Chivo" panose="00000500000000000000" pitchFamily="2" charset="0"/>
            </a:endParaRPr>
          </a:p>
        </p:txBody>
      </p:sp>
      <p:sp>
        <p:nvSpPr>
          <p:cNvPr id="8" name="Ellipse 7"/>
          <p:cNvSpPr>
            <a:spLocks noChangeAspect="1"/>
          </p:cNvSpPr>
          <p:nvPr/>
        </p:nvSpPr>
        <p:spPr>
          <a:xfrm>
            <a:off x="361890" y="5618633"/>
            <a:ext cx="1102843" cy="110284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smtClean="0">
                <a:solidFill>
                  <a:srgbClr val="1B50FF"/>
                </a:solidFill>
                <a:latin typeface="Chivo" panose="00000500000000000000" pitchFamily="2" charset="0"/>
              </a:rPr>
              <a:t>Appropriation</a:t>
            </a:r>
            <a:endParaRPr lang="fr-FR" sz="700" b="1" dirty="0">
              <a:solidFill>
                <a:srgbClr val="1B50FF"/>
              </a:solidFill>
              <a:latin typeface="Chivo" panose="00000500000000000000" pitchFamily="2" charset="0"/>
            </a:endParaRPr>
          </a:p>
        </p:txBody>
      </p:sp>
    </p:spTree>
    <p:extLst>
      <p:ext uri="{BB962C8B-B14F-4D97-AF65-F5344CB8AC3E}">
        <p14:creationId xmlns:p14="http://schemas.microsoft.com/office/powerpoint/2010/main" val="2981876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up)">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Effect transition="in" filter="fade">
                                      <p:cBhvr>
                                        <p:cTn id="17" dur="500"/>
                                        <p:tgtEl>
                                          <p:spTgt spid="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6" end="6"/>
                                            </p:txEl>
                                          </p:spTgt>
                                        </p:tgtEl>
                                        <p:attrNameLst>
                                          <p:attrName>style.visibility</p:attrName>
                                        </p:attrNameLst>
                                      </p:cBhvr>
                                      <p:to>
                                        <p:strVal val="visible"/>
                                      </p:to>
                                    </p:set>
                                    <p:animEffect transition="in" filter="fade">
                                      <p:cBhvr>
                                        <p:cTn id="22"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16</a:t>
            </a:fld>
            <a:endParaRPr lang="fr-FR"/>
          </a:p>
        </p:txBody>
      </p:sp>
      <p:sp>
        <p:nvSpPr>
          <p:cNvPr id="7" name="Ellipse 6"/>
          <p:cNvSpPr>
            <a:spLocks noChangeAspect="1"/>
          </p:cNvSpPr>
          <p:nvPr/>
        </p:nvSpPr>
        <p:spPr>
          <a:xfrm>
            <a:off x="361890" y="5618633"/>
            <a:ext cx="1102843" cy="110284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smtClean="0">
                <a:solidFill>
                  <a:srgbClr val="1B50FF"/>
                </a:solidFill>
                <a:latin typeface="Chivo" panose="00000500000000000000" pitchFamily="2" charset="0"/>
              </a:rPr>
              <a:t>Appropriation</a:t>
            </a:r>
            <a:endParaRPr lang="fr-FR" sz="700" b="1" dirty="0">
              <a:solidFill>
                <a:srgbClr val="1B50FF"/>
              </a:solidFill>
              <a:latin typeface="Chivo" panose="00000500000000000000" pitchFamily="2" charset="0"/>
            </a:endParaRPr>
          </a:p>
        </p:txBody>
      </p:sp>
      <p:sp>
        <p:nvSpPr>
          <p:cNvPr id="3" name="Rectangle 2"/>
          <p:cNvSpPr/>
          <p:nvPr/>
        </p:nvSpPr>
        <p:spPr>
          <a:xfrm>
            <a:off x="2053086" y="1168577"/>
            <a:ext cx="6538823" cy="5047536"/>
          </a:xfrm>
          <a:prstGeom prst="rect">
            <a:avLst/>
          </a:prstGeom>
        </p:spPr>
        <p:txBody>
          <a:bodyPr wrap="square">
            <a:spAutoFit/>
          </a:bodyPr>
          <a:lstStyle/>
          <a:p>
            <a:pPr lvl="0" algn="just"/>
            <a:r>
              <a:rPr lang="fr-FR" b="1" dirty="0" smtClean="0">
                <a:solidFill>
                  <a:srgbClr val="4EFFB0"/>
                </a:solidFill>
                <a:latin typeface="Chivo" panose="00000500000000000000" pitchFamily="2" charset="0"/>
              </a:rPr>
              <a:t>1. </a:t>
            </a:r>
            <a:r>
              <a:rPr lang="en-GB" b="1" dirty="0" smtClean="0">
                <a:solidFill>
                  <a:srgbClr val="4EFFB0"/>
                </a:solidFill>
                <a:latin typeface="Chivo" panose="00000500000000000000" pitchFamily="2" charset="0"/>
              </a:rPr>
              <a:t>Exercise on the acceptance – criteria 1</a:t>
            </a:r>
            <a:endParaRPr lang="en-GB" sz="1600" b="1" dirty="0" smtClean="0">
              <a:solidFill>
                <a:srgbClr val="1B50FF"/>
              </a:solidFill>
              <a:latin typeface="Chivo" panose="00000500000000000000" pitchFamily="2" charset="0"/>
            </a:endParaRPr>
          </a:p>
          <a:p>
            <a:pPr algn="just"/>
            <a:endParaRPr lang="en-GB" sz="1600" b="1" dirty="0" smtClean="0">
              <a:solidFill>
                <a:srgbClr val="1B50FF"/>
              </a:solidFill>
              <a:latin typeface="Chivo" panose="00000500000000000000" pitchFamily="2" charset="0"/>
            </a:endParaRPr>
          </a:p>
          <a:p>
            <a:pPr algn="just"/>
            <a:r>
              <a:rPr lang="en-GB" sz="1600" b="1" dirty="0" smtClean="0">
                <a:solidFill>
                  <a:srgbClr val="1B50FF"/>
                </a:solidFill>
                <a:latin typeface="Chivo" panose="00000500000000000000" pitchFamily="2" charset="0"/>
              </a:rPr>
              <a:t>Instructions</a:t>
            </a:r>
            <a:r>
              <a:rPr lang="en-GB" sz="1600" dirty="0" smtClean="0">
                <a:solidFill>
                  <a:srgbClr val="1B50FF"/>
                </a:solidFill>
                <a:latin typeface="Chivo" panose="00000500000000000000" pitchFamily="2" charset="0"/>
              </a:rPr>
              <a:t>:</a:t>
            </a:r>
            <a:r>
              <a:rPr lang="en-GB" sz="1600" dirty="0">
                <a:solidFill>
                  <a:srgbClr val="1B50FF"/>
                </a:solidFill>
                <a:latin typeface="Chivo" panose="00000500000000000000" pitchFamily="2" charset="0"/>
              </a:rPr>
              <a:t> </a:t>
            </a:r>
            <a:r>
              <a:rPr lang="en-GB" sz="1600" dirty="0" smtClean="0">
                <a:solidFill>
                  <a:srgbClr val="1B50FF"/>
                </a:solidFill>
                <a:latin typeface="Chivo" panose="00000500000000000000" pitchFamily="2" charset="0"/>
              </a:rPr>
              <a:t>Among </a:t>
            </a:r>
            <a:r>
              <a:rPr lang="en-GB" sz="1600" dirty="0">
                <a:solidFill>
                  <a:srgbClr val="1B50FF"/>
                </a:solidFill>
                <a:latin typeface="Chivo" panose="00000500000000000000" pitchFamily="2" charset="0"/>
              </a:rPr>
              <a:t>the statements given below, choose those that are true and those that are false.</a:t>
            </a:r>
            <a:endParaRPr lang="fr-FR" sz="1600" dirty="0">
              <a:solidFill>
                <a:srgbClr val="1B50FF"/>
              </a:solidFill>
              <a:latin typeface="Chivo" panose="00000500000000000000" pitchFamily="2" charset="0"/>
            </a:endParaRPr>
          </a:p>
          <a:p>
            <a:pPr algn="just"/>
            <a:endParaRPr lang="en-GB" sz="1600" dirty="0" smtClean="0">
              <a:solidFill>
                <a:srgbClr val="1B50FF"/>
              </a:solidFill>
              <a:latin typeface="Chivo" panose="00000500000000000000" pitchFamily="2" charset="0"/>
            </a:endParaRPr>
          </a:p>
          <a:p>
            <a:pPr algn="just"/>
            <a:r>
              <a:rPr lang="en-GB" sz="1600" dirty="0" smtClean="0">
                <a:solidFill>
                  <a:srgbClr val="1B50FF"/>
                </a:solidFill>
                <a:latin typeface="Chivo" panose="00000500000000000000" pitchFamily="2" charset="0"/>
              </a:rPr>
              <a:t>Acceptance </a:t>
            </a:r>
            <a:r>
              <a:rPr lang="en-GB" sz="1600" dirty="0">
                <a:solidFill>
                  <a:srgbClr val="1B50FF"/>
                </a:solidFill>
                <a:latin typeface="Chivo" panose="00000500000000000000" pitchFamily="2" charset="0"/>
              </a:rPr>
              <a:t>is </a:t>
            </a:r>
            <a:r>
              <a:rPr lang="en-GB" sz="1600" dirty="0" smtClean="0">
                <a:solidFill>
                  <a:srgbClr val="1B50FF"/>
                </a:solidFill>
                <a:latin typeface="Chivo" panose="00000500000000000000" pitchFamily="2" charset="0"/>
              </a:rPr>
              <a:t>:</a:t>
            </a:r>
          </a:p>
          <a:p>
            <a:pPr algn="just"/>
            <a:endParaRPr lang="fr-FR" sz="1600" dirty="0">
              <a:solidFill>
                <a:srgbClr val="1B50FF"/>
              </a:solidFill>
              <a:latin typeface="Chivo" panose="00000500000000000000" pitchFamily="2" charset="0"/>
            </a:endParaRPr>
          </a:p>
          <a:p>
            <a:pPr algn="just"/>
            <a:r>
              <a:rPr lang="en-GB" sz="1600" dirty="0" smtClean="0">
                <a:solidFill>
                  <a:srgbClr val="1B50FF"/>
                </a:solidFill>
                <a:latin typeface="Chivo" panose="00000500000000000000" pitchFamily="2" charset="0"/>
              </a:rPr>
              <a:t>1. Agreeing </a:t>
            </a:r>
            <a:r>
              <a:rPr lang="en-GB" sz="1600" dirty="0">
                <a:solidFill>
                  <a:srgbClr val="1B50FF"/>
                </a:solidFill>
                <a:latin typeface="Chivo" panose="00000500000000000000" pitchFamily="2" charset="0"/>
              </a:rPr>
              <a:t>or disagreeing with a situation </a:t>
            </a:r>
            <a:endParaRPr lang="en-GB" sz="1600" dirty="0" smtClean="0">
              <a:solidFill>
                <a:srgbClr val="1B50FF"/>
              </a:solidFill>
              <a:latin typeface="Chivo" panose="00000500000000000000" pitchFamily="2" charset="0"/>
            </a:endParaRPr>
          </a:p>
          <a:p>
            <a:pPr algn="just"/>
            <a:endParaRPr lang="fr-FR" sz="1600" dirty="0">
              <a:solidFill>
                <a:srgbClr val="1B50FF"/>
              </a:solidFill>
              <a:latin typeface="Chivo" panose="00000500000000000000" pitchFamily="2" charset="0"/>
            </a:endParaRPr>
          </a:p>
          <a:p>
            <a:pPr algn="just"/>
            <a:r>
              <a:rPr lang="en-GB" sz="1600" dirty="0" smtClean="0">
                <a:solidFill>
                  <a:srgbClr val="1B50FF"/>
                </a:solidFill>
                <a:latin typeface="Chivo" panose="00000500000000000000" pitchFamily="2" charset="0"/>
              </a:rPr>
              <a:t>2</a:t>
            </a:r>
            <a:r>
              <a:rPr lang="en-GB" sz="1600" dirty="0">
                <a:solidFill>
                  <a:srgbClr val="1B50FF"/>
                </a:solidFill>
                <a:latin typeface="Chivo" panose="00000500000000000000" pitchFamily="2" charset="0"/>
              </a:rPr>
              <a:t>. Not having a moral position on the situation </a:t>
            </a:r>
            <a:endParaRPr lang="fr-FR" sz="1600" dirty="0">
              <a:solidFill>
                <a:srgbClr val="1B50FF"/>
              </a:solidFill>
              <a:latin typeface="Chivo" panose="00000500000000000000" pitchFamily="2" charset="0"/>
            </a:endParaRPr>
          </a:p>
          <a:p>
            <a:pPr algn="just"/>
            <a:endParaRPr lang="en-GB" sz="1600" dirty="0" smtClean="0">
              <a:solidFill>
                <a:srgbClr val="1B50FF"/>
              </a:solidFill>
              <a:latin typeface="Chivo" panose="00000500000000000000" pitchFamily="2" charset="0"/>
            </a:endParaRPr>
          </a:p>
          <a:p>
            <a:pPr algn="just"/>
            <a:r>
              <a:rPr lang="en-GB" sz="1600" dirty="0" smtClean="0">
                <a:solidFill>
                  <a:srgbClr val="1B50FF"/>
                </a:solidFill>
                <a:latin typeface="Chivo" panose="00000500000000000000" pitchFamily="2" charset="0"/>
              </a:rPr>
              <a:t>3</a:t>
            </a:r>
            <a:r>
              <a:rPr lang="en-GB" sz="1600" dirty="0">
                <a:solidFill>
                  <a:srgbClr val="1B50FF"/>
                </a:solidFill>
                <a:latin typeface="Chivo" panose="00000500000000000000" pitchFamily="2" charset="0"/>
              </a:rPr>
              <a:t>. Submission </a:t>
            </a:r>
            <a:endParaRPr lang="fr-FR" sz="1600" dirty="0">
              <a:solidFill>
                <a:srgbClr val="1B50FF"/>
              </a:solidFill>
              <a:latin typeface="Chivo" panose="00000500000000000000" pitchFamily="2" charset="0"/>
            </a:endParaRPr>
          </a:p>
          <a:p>
            <a:pPr algn="just"/>
            <a:endParaRPr lang="en-GB" sz="1600" dirty="0" smtClean="0">
              <a:solidFill>
                <a:srgbClr val="1B50FF"/>
              </a:solidFill>
              <a:latin typeface="Chivo" panose="00000500000000000000" pitchFamily="2" charset="0"/>
            </a:endParaRPr>
          </a:p>
          <a:p>
            <a:pPr algn="just"/>
            <a:r>
              <a:rPr lang="en-GB" sz="1600" dirty="0" smtClean="0">
                <a:solidFill>
                  <a:srgbClr val="1B50FF"/>
                </a:solidFill>
                <a:latin typeface="Chivo" panose="00000500000000000000" pitchFamily="2" charset="0"/>
              </a:rPr>
              <a:t>4</a:t>
            </a:r>
            <a:r>
              <a:rPr lang="en-GB" sz="1600" dirty="0">
                <a:solidFill>
                  <a:srgbClr val="1B50FF"/>
                </a:solidFill>
                <a:latin typeface="Chivo" panose="00000500000000000000" pitchFamily="2" charset="0"/>
              </a:rPr>
              <a:t>. Taking responsibility </a:t>
            </a:r>
            <a:endParaRPr lang="fr-FR" sz="1600" dirty="0">
              <a:solidFill>
                <a:srgbClr val="1B50FF"/>
              </a:solidFill>
              <a:latin typeface="Chivo" panose="00000500000000000000" pitchFamily="2" charset="0"/>
            </a:endParaRPr>
          </a:p>
          <a:p>
            <a:pPr algn="just"/>
            <a:endParaRPr lang="en-GB" sz="1600" dirty="0" smtClean="0">
              <a:solidFill>
                <a:srgbClr val="1B50FF"/>
              </a:solidFill>
              <a:latin typeface="Chivo" panose="00000500000000000000" pitchFamily="2" charset="0"/>
            </a:endParaRPr>
          </a:p>
          <a:p>
            <a:pPr algn="just"/>
            <a:r>
              <a:rPr lang="en-GB" sz="1600" dirty="0" smtClean="0">
                <a:solidFill>
                  <a:srgbClr val="1B50FF"/>
                </a:solidFill>
                <a:latin typeface="Chivo" panose="00000500000000000000" pitchFamily="2" charset="0"/>
              </a:rPr>
              <a:t>5</a:t>
            </a:r>
            <a:r>
              <a:rPr lang="en-GB" sz="1600" dirty="0">
                <a:solidFill>
                  <a:srgbClr val="1B50FF"/>
                </a:solidFill>
                <a:latin typeface="Chivo" panose="00000500000000000000" pitchFamily="2" charset="0"/>
              </a:rPr>
              <a:t>. The position that allows conscious action.</a:t>
            </a:r>
            <a:endParaRPr lang="fr-FR" sz="1600" dirty="0">
              <a:solidFill>
                <a:srgbClr val="1B50FF"/>
              </a:solidFill>
              <a:latin typeface="Chivo" panose="00000500000000000000" pitchFamily="2" charset="0"/>
            </a:endParaRPr>
          </a:p>
          <a:p>
            <a:pPr algn="just"/>
            <a:endParaRPr lang="fr-FR" sz="1600" dirty="0">
              <a:solidFill>
                <a:srgbClr val="1B50FF"/>
              </a:solidFill>
              <a:latin typeface="Chivo" panose="00000500000000000000" pitchFamily="2" charset="0"/>
            </a:endParaRPr>
          </a:p>
          <a:p>
            <a:pPr algn="just"/>
            <a:endParaRPr lang="fr-FR" sz="1600" dirty="0">
              <a:solidFill>
                <a:srgbClr val="1B50FF"/>
              </a:solidFill>
              <a:latin typeface="Chivo" panose="00000500000000000000" pitchFamily="2" charset="0"/>
            </a:endParaRPr>
          </a:p>
          <a:p>
            <a:pPr algn="just"/>
            <a:endParaRPr lang="fr-FR" sz="1600" dirty="0">
              <a:solidFill>
                <a:srgbClr val="1B50FF"/>
              </a:solidFill>
              <a:latin typeface="Chivo" panose="00000500000000000000" pitchFamily="2" charset="0"/>
            </a:endParaRPr>
          </a:p>
          <a:p>
            <a:endParaRPr lang="fr-FR" sz="1600" dirty="0">
              <a:solidFill>
                <a:srgbClr val="1B50FF"/>
              </a:solidFill>
              <a:latin typeface="Chivo" panose="00000500000000000000" pitchFamily="2" charset="0"/>
            </a:endParaRPr>
          </a:p>
        </p:txBody>
      </p:sp>
    </p:spTree>
    <p:extLst>
      <p:ext uri="{BB962C8B-B14F-4D97-AF65-F5344CB8AC3E}">
        <p14:creationId xmlns:p14="http://schemas.microsoft.com/office/powerpoint/2010/main" val="980345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500"/>
                                        <p:tgtEl>
                                          <p:spTgt spid="3">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10" end="10"/>
                                            </p:txEl>
                                          </p:spTgt>
                                        </p:tgtEl>
                                        <p:attrNameLst>
                                          <p:attrName>style.visibility</p:attrName>
                                        </p:attrNameLst>
                                      </p:cBhvr>
                                      <p:to>
                                        <p:strVal val="visible"/>
                                      </p:to>
                                    </p:set>
                                    <p:animEffect transition="in" filter="fade">
                                      <p:cBhvr>
                                        <p:cTn id="32" dur="500"/>
                                        <p:tgtEl>
                                          <p:spTgt spid="3">
                                            <p:txEl>
                                              <p:pRg st="10" end="1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animEffect transition="in" filter="fade">
                                      <p:cBhvr>
                                        <p:cTn id="37" dur="500"/>
                                        <p:tgtEl>
                                          <p:spTgt spid="3">
                                            <p:txEl>
                                              <p:pRg st="12" end="1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14" end="14"/>
                                            </p:txEl>
                                          </p:spTgt>
                                        </p:tgtEl>
                                        <p:attrNameLst>
                                          <p:attrName>style.visibility</p:attrName>
                                        </p:attrNameLst>
                                      </p:cBhvr>
                                      <p:to>
                                        <p:strVal val="visible"/>
                                      </p:to>
                                    </p:set>
                                    <p:animEffect transition="in" filter="fade">
                                      <p:cBhvr>
                                        <p:cTn id="42" dur="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17</a:t>
            </a:fld>
            <a:endParaRPr lang="fr-FR"/>
          </a:p>
        </p:txBody>
      </p:sp>
      <p:sp>
        <p:nvSpPr>
          <p:cNvPr id="7" name="Ellipse 6"/>
          <p:cNvSpPr>
            <a:spLocks noChangeAspect="1"/>
          </p:cNvSpPr>
          <p:nvPr/>
        </p:nvSpPr>
        <p:spPr>
          <a:xfrm>
            <a:off x="361890" y="5618633"/>
            <a:ext cx="1102843" cy="110284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smtClean="0">
                <a:solidFill>
                  <a:srgbClr val="1B50FF"/>
                </a:solidFill>
                <a:latin typeface="Chivo" panose="00000500000000000000" pitchFamily="2" charset="0"/>
              </a:rPr>
              <a:t>Appropriation</a:t>
            </a:r>
            <a:endParaRPr lang="fr-FR" sz="700" b="1" dirty="0">
              <a:solidFill>
                <a:srgbClr val="1B50FF"/>
              </a:solidFill>
              <a:latin typeface="Chivo" panose="00000500000000000000" pitchFamily="2" charset="0"/>
            </a:endParaRPr>
          </a:p>
        </p:txBody>
      </p:sp>
      <p:sp>
        <p:nvSpPr>
          <p:cNvPr id="3" name="Rectangle 2"/>
          <p:cNvSpPr/>
          <p:nvPr/>
        </p:nvSpPr>
        <p:spPr>
          <a:xfrm>
            <a:off x="2070340" y="1152823"/>
            <a:ext cx="6668218" cy="5262979"/>
          </a:xfrm>
          <a:prstGeom prst="rect">
            <a:avLst/>
          </a:prstGeom>
        </p:spPr>
        <p:txBody>
          <a:bodyPr wrap="square">
            <a:spAutoFit/>
          </a:bodyPr>
          <a:lstStyle/>
          <a:p>
            <a:pPr algn="just"/>
            <a:r>
              <a:rPr lang="fr-FR" sz="1600" b="1" dirty="0" err="1" smtClean="0">
                <a:solidFill>
                  <a:srgbClr val="1B50FF"/>
                </a:solidFill>
                <a:latin typeface="Chivo" panose="00000500000000000000" pitchFamily="2" charset="0"/>
              </a:rPr>
              <a:t>Answer</a:t>
            </a:r>
            <a:r>
              <a:rPr lang="fr-FR" sz="1600" dirty="0" smtClean="0">
                <a:solidFill>
                  <a:srgbClr val="1B50FF"/>
                </a:solidFill>
                <a:latin typeface="Chivo" panose="00000500000000000000" pitchFamily="2" charset="0"/>
              </a:rPr>
              <a:t>: </a:t>
            </a:r>
            <a:endParaRPr lang="fr-FR" sz="1600" dirty="0">
              <a:solidFill>
                <a:srgbClr val="1B50FF"/>
              </a:solidFill>
              <a:latin typeface="Chivo" panose="00000500000000000000" pitchFamily="2" charset="0"/>
            </a:endParaRPr>
          </a:p>
          <a:p>
            <a:pPr algn="just"/>
            <a:r>
              <a:rPr lang="en-GB" sz="1600" dirty="0">
                <a:solidFill>
                  <a:srgbClr val="1B50FF"/>
                </a:solidFill>
                <a:latin typeface="Chivo" panose="00000500000000000000" pitchFamily="2" charset="0"/>
              </a:rPr>
              <a:t>Acceptance is </a:t>
            </a:r>
            <a:r>
              <a:rPr lang="en-GB" sz="1600" dirty="0" smtClean="0">
                <a:solidFill>
                  <a:srgbClr val="1B50FF"/>
                </a:solidFill>
                <a:latin typeface="Chivo" panose="00000500000000000000" pitchFamily="2" charset="0"/>
              </a:rPr>
              <a:t>:</a:t>
            </a:r>
            <a:endParaRPr lang="fr-FR" sz="1600" dirty="0">
              <a:solidFill>
                <a:srgbClr val="1B50FF"/>
              </a:solidFill>
              <a:latin typeface="Chivo" panose="00000500000000000000" pitchFamily="2" charset="0"/>
            </a:endParaRPr>
          </a:p>
          <a:p>
            <a:pPr algn="just"/>
            <a:r>
              <a:rPr lang="en-GB" sz="1600" dirty="0">
                <a:solidFill>
                  <a:srgbClr val="1B50FF"/>
                </a:solidFill>
                <a:latin typeface="Chivo" panose="00000500000000000000" pitchFamily="2" charset="0"/>
              </a:rPr>
              <a:t>1. Agreeing or disagreeing with a situation </a:t>
            </a:r>
            <a:endParaRPr lang="fr-FR" sz="1600" dirty="0">
              <a:solidFill>
                <a:srgbClr val="1B50FF"/>
              </a:solidFill>
              <a:latin typeface="Chivo" panose="00000500000000000000" pitchFamily="2" charset="0"/>
            </a:endParaRPr>
          </a:p>
          <a:p>
            <a:pPr algn="just"/>
            <a:r>
              <a:rPr lang="en-GB" sz="1600" dirty="0">
                <a:solidFill>
                  <a:srgbClr val="1B50FF"/>
                </a:solidFill>
                <a:latin typeface="Chivo" panose="00000500000000000000" pitchFamily="2" charset="0"/>
              </a:rPr>
              <a:t>2. Not having a moral position on the situation </a:t>
            </a:r>
          </a:p>
          <a:p>
            <a:pPr algn="just"/>
            <a:r>
              <a:rPr lang="en-GB" sz="1600" dirty="0">
                <a:solidFill>
                  <a:srgbClr val="1B50FF"/>
                </a:solidFill>
                <a:latin typeface="Chivo" panose="00000500000000000000" pitchFamily="2" charset="0"/>
              </a:rPr>
              <a:t>3. Submission </a:t>
            </a:r>
          </a:p>
          <a:p>
            <a:pPr algn="just"/>
            <a:r>
              <a:rPr lang="en-GB" sz="1600" dirty="0">
                <a:solidFill>
                  <a:srgbClr val="1B50FF"/>
                </a:solidFill>
                <a:latin typeface="Chivo" panose="00000500000000000000" pitchFamily="2" charset="0"/>
              </a:rPr>
              <a:t>4. Taking responsibility </a:t>
            </a:r>
          </a:p>
          <a:p>
            <a:pPr algn="just"/>
            <a:r>
              <a:rPr lang="en-GB" sz="1600" dirty="0">
                <a:solidFill>
                  <a:srgbClr val="1B50FF"/>
                </a:solidFill>
                <a:latin typeface="Chivo" panose="00000500000000000000" pitchFamily="2" charset="0"/>
              </a:rPr>
              <a:t>5. The position that allows conscious action.</a:t>
            </a:r>
            <a:endParaRPr lang="fr-FR" sz="1600" dirty="0">
              <a:solidFill>
                <a:srgbClr val="1B50FF"/>
              </a:solidFill>
              <a:latin typeface="Chivo" panose="00000500000000000000" pitchFamily="2" charset="0"/>
            </a:endParaRPr>
          </a:p>
          <a:p>
            <a:pPr algn="just"/>
            <a:endParaRPr lang="fr-FR" sz="1600" dirty="0">
              <a:solidFill>
                <a:srgbClr val="1B50FF"/>
              </a:solidFill>
              <a:latin typeface="Chivo" panose="00000500000000000000" pitchFamily="2" charset="0"/>
            </a:endParaRPr>
          </a:p>
          <a:p>
            <a:pPr algn="just"/>
            <a:r>
              <a:rPr lang="en-GB" sz="1600" b="1" dirty="0" smtClean="0">
                <a:solidFill>
                  <a:srgbClr val="1B50FF"/>
                </a:solidFill>
                <a:latin typeface="Chivo" panose="00000500000000000000" pitchFamily="2" charset="0"/>
              </a:rPr>
              <a:t>1 </a:t>
            </a:r>
            <a:r>
              <a:rPr lang="en-GB" sz="1600" b="1" dirty="0">
                <a:solidFill>
                  <a:srgbClr val="1B50FF"/>
                </a:solidFill>
                <a:latin typeface="Chivo" panose="00000500000000000000" pitchFamily="2" charset="0"/>
              </a:rPr>
              <a:t>= F / 2 = T / 3 = F / 4 = T / 5 = T</a:t>
            </a:r>
            <a:endParaRPr lang="fr-FR" sz="1600" b="1" dirty="0">
              <a:solidFill>
                <a:srgbClr val="1B50FF"/>
              </a:solidFill>
              <a:latin typeface="Chivo" panose="00000500000000000000" pitchFamily="2" charset="0"/>
            </a:endParaRPr>
          </a:p>
          <a:p>
            <a:pPr algn="just"/>
            <a:endParaRPr lang="fr-FR" sz="1600" dirty="0">
              <a:solidFill>
                <a:srgbClr val="1B50FF"/>
              </a:solidFill>
              <a:latin typeface="Chivo" panose="00000500000000000000" pitchFamily="2" charset="0"/>
            </a:endParaRPr>
          </a:p>
          <a:p>
            <a:pPr algn="just"/>
            <a:r>
              <a:rPr lang="fr-FR" sz="1600" b="1" dirty="0" smtClean="0">
                <a:solidFill>
                  <a:srgbClr val="1B50FF"/>
                </a:solidFill>
                <a:latin typeface="Chivo" panose="00000500000000000000" pitchFamily="2" charset="0"/>
              </a:rPr>
              <a:t>Feedback</a:t>
            </a:r>
            <a:r>
              <a:rPr lang="fr-FR" sz="1600" dirty="0" smtClean="0">
                <a:solidFill>
                  <a:srgbClr val="1B50FF"/>
                </a:solidFill>
                <a:latin typeface="Chivo" panose="00000500000000000000" pitchFamily="2" charset="0"/>
              </a:rPr>
              <a:t>: </a:t>
            </a:r>
            <a:r>
              <a:rPr lang="en-GB" sz="1600" dirty="0" smtClean="0">
                <a:solidFill>
                  <a:srgbClr val="1B50FF"/>
                </a:solidFill>
                <a:latin typeface="Chivo" panose="00000500000000000000" pitchFamily="2" charset="0"/>
              </a:rPr>
              <a:t>Acceptance </a:t>
            </a:r>
            <a:r>
              <a:rPr lang="en-GB" sz="1600" dirty="0">
                <a:solidFill>
                  <a:srgbClr val="1B50FF"/>
                </a:solidFill>
                <a:latin typeface="Chivo" panose="00000500000000000000" pitchFamily="2" charset="0"/>
              </a:rPr>
              <a:t>is the recognition of reality, without any moral position. It is simply a statement of fact, an assessment of the situation that allows us to admit the situation as it is, and in so doing, to allow ourselves to understand its ins and outs.</a:t>
            </a:r>
            <a:endParaRPr lang="fr-FR" sz="1600" dirty="0">
              <a:solidFill>
                <a:srgbClr val="1B50FF"/>
              </a:solidFill>
              <a:latin typeface="Chivo" panose="00000500000000000000" pitchFamily="2" charset="0"/>
            </a:endParaRPr>
          </a:p>
          <a:p>
            <a:pPr algn="just"/>
            <a:r>
              <a:rPr lang="en-GB" sz="1600" dirty="0">
                <a:solidFill>
                  <a:srgbClr val="1B50FF"/>
                </a:solidFill>
                <a:latin typeface="Chivo" panose="00000500000000000000" pitchFamily="2" charset="0"/>
              </a:rPr>
              <a:t>Acceptance is a position of strength, not submission. It is the key to taking responsibility calmly and consciously, and not being subjected to it. Or rather, more confident, because it consciously introduces the notion of choice (lucid, appeased), a central element of an empowerment process.</a:t>
            </a:r>
            <a:endParaRPr lang="fr-FR" sz="1600" dirty="0">
              <a:solidFill>
                <a:srgbClr val="1B50FF"/>
              </a:solidFill>
              <a:latin typeface="Chivo" panose="00000500000000000000" pitchFamily="2" charset="0"/>
            </a:endParaRPr>
          </a:p>
          <a:p>
            <a:endParaRPr lang="fr-FR" sz="1600" dirty="0">
              <a:solidFill>
                <a:srgbClr val="1B50FF"/>
              </a:solidFill>
              <a:latin typeface="Chivo" panose="00000500000000000000" pitchFamily="2" charset="0"/>
            </a:endParaRPr>
          </a:p>
          <a:p>
            <a:pPr algn="just"/>
            <a:endParaRPr lang="fr-FR" sz="1600" dirty="0">
              <a:solidFill>
                <a:srgbClr val="1B50FF"/>
              </a:solidFill>
              <a:latin typeface="Chivo" panose="00000500000000000000" pitchFamily="2" charset="0"/>
            </a:endParaRPr>
          </a:p>
        </p:txBody>
      </p:sp>
    </p:spTree>
    <p:extLst>
      <p:ext uri="{BB962C8B-B14F-4D97-AF65-F5344CB8AC3E}">
        <p14:creationId xmlns:p14="http://schemas.microsoft.com/office/powerpoint/2010/main" val="823121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mph" presetSubtype="0" fill="hold" nodeType="clickEffect">
                                  <p:stCondLst>
                                    <p:cond delay="0"/>
                                  </p:stCondLst>
                                  <p:childTnLst>
                                    <p:animClr clrSpc="hsl" dir="cw">
                                      <p:cBhvr override="childStyle">
                                        <p:cTn id="6" dur="500" fill="hold"/>
                                        <p:tgtEl>
                                          <p:spTgt spid="3">
                                            <p:txEl>
                                              <p:pRg st="2" end="2"/>
                                            </p:txEl>
                                          </p:spTgt>
                                        </p:tgtEl>
                                        <p:attrNameLst>
                                          <p:attrName>style.color</p:attrName>
                                        </p:attrNameLst>
                                      </p:cBhvr>
                                      <p:by>
                                        <p:hsl h="0" s="12549" l="25098"/>
                                      </p:by>
                                    </p:animClr>
                                    <p:animClr clrSpc="hsl" dir="cw">
                                      <p:cBhvr>
                                        <p:cTn id="7" dur="500" fill="hold"/>
                                        <p:tgtEl>
                                          <p:spTgt spid="3">
                                            <p:txEl>
                                              <p:pRg st="2" end="2"/>
                                            </p:txEl>
                                          </p:spTgt>
                                        </p:tgtEl>
                                        <p:attrNameLst>
                                          <p:attrName>fillcolor</p:attrName>
                                        </p:attrNameLst>
                                      </p:cBhvr>
                                      <p:by>
                                        <p:hsl h="0" s="12549" l="25098"/>
                                      </p:by>
                                    </p:animClr>
                                    <p:animClr clrSpc="hsl" dir="cw">
                                      <p:cBhvr>
                                        <p:cTn id="8" dur="500" fill="hold"/>
                                        <p:tgtEl>
                                          <p:spTgt spid="3">
                                            <p:txEl>
                                              <p:pRg st="2" end="2"/>
                                            </p:txEl>
                                          </p:spTgt>
                                        </p:tgtEl>
                                        <p:attrNameLst>
                                          <p:attrName>stroke.color</p:attrName>
                                        </p:attrNameLst>
                                      </p:cBhvr>
                                      <p:by>
                                        <p:hsl h="0" s="12549" l="25098"/>
                                      </p:by>
                                    </p:animClr>
                                    <p:set>
                                      <p:cBhvr>
                                        <p:cTn id="9" dur="500" fill="hold"/>
                                        <p:tgtEl>
                                          <p:spTgt spid="3">
                                            <p:txEl>
                                              <p:pRg st="2" end="2"/>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5" presetClass="emph" presetSubtype="0" nodeType="clickEffect">
                                  <p:stCondLst>
                                    <p:cond delay="0"/>
                                  </p:stCondLst>
                                  <p:iterate type="lt">
                                    <p:tmAbs val="25"/>
                                  </p:iterate>
                                  <p:childTnLst>
                                    <p:set>
                                      <p:cBhvr override="childStyle">
                                        <p:cTn id="13" dur="indefinite"/>
                                        <p:tgtEl>
                                          <p:spTgt spid="3">
                                            <p:txEl>
                                              <p:pRg st="3" end="3"/>
                                            </p:txEl>
                                          </p:spTgt>
                                        </p:tgtEl>
                                        <p:attrNameLst>
                                          <p:attrName>style.fontWeight</p:attrName>
                                        </p:attrNameLst>
                                      </p:cBhvr>
                                      <p:to>
                                        <p:strVal val="bold"/>
                                      </p:to>
                                    </p:set>
                                  </p:childTnLst>
                                </p:cTn>
                              </p:par>
                            </p:childTnLst>
                          </p:cTn>
                        </p:par>
                      </p:childTnLst>
                    </p:cTn>
                  </p:par>
                  <p:par>
                    <p:cTn id="14" fill="hold">
                      <p:stCondLst>
                        <p:cond delay="indefinite"/>
                      </p:stCondLst>
                      <p:childTnLst>
                        <p:par>
                          <p:cTn id="15" fill="hold">
                            <p:stCondLst>
                              <p:cond delay="0"/>
                            </p:stCondLst>
                            <p:childTnLst>
                              <p:par>
                                <p:cTn id="16" presetID="30" presetClass="emph" presetSubtype="0" fill="hold" nodeType="clickEffect">
                                  <p:stCondLst>
                                    <p:cond delay="0"/>
                                  </p:stCondLst>
                                  <p:childTnLst>
                                    <p:animClr clrSpc="hsl" dir="cw">
                                      <p:cBhvr override="childStyle">
                                        <p:cTn id="17" dur="500" fill="hold"/>
                                        <p:tgtEl>
                                          <p:spTgt spid="3">
                                            <p:txEl>
                                              <p:pRg st="4" end="4"/>
                                            </p:txEl>
                                          </p:spTgt>
                                        </p:tgtEl>
                                        <p:attrNameLst>
                                          <p:attrName>style.color</p:attrName>
                                        </p:attrNameLst>
                                      </p:cBhvr>
                                      <p:by>
                                        <p:hsl h="0" s="12549" l="25098"/>
                                      </p:by>
                                    </p:animClr>
                                    <p:animClr clrSpc="hsl" dir="cw">
                                      <p:cBhvr>
                                        <p:cTn id="18" dur="500" fill="hold"/>
                                        <p:tgtEl>
                                          <p:spTgt spid="3">
                                            <p:txEl>
                                              <p:pRg st="4" end="4"/>
                                            </p:txEl>
                                          </p:spTgt>
                                        </p:tgtEl>
                                        <p:attrNameLst>
                                          <p:attrName>fillcolor</p:attrName>
                                        </p:attrNameLst>
                                      </p:cBhvr>
                                      <p:by>
                                        <p:hsl h="0" s="12549" l="25098"/>
                                      </p:by>
                                    </p:animClr>
                                    <p:animClr clrSpc="hsl" dir="cw">
                                      <p:cBhvr>
                                        <p:cTn id="19" dur="500" fill="hold"/>
                                        <p:tgtEl>
                                          <p:spTgt spid="3">
                                            <p:txEl>
                                              <p:pRg st="4" end="4"/>
                                            </p:txEl>
                                          </p:spTgt>
                                        </p:tgtEl>
                                        <p:attrNameLst>
                                          <p:attrName>stroke.color</p:attrName>
                                        </p:attrNameLst>
                                      </p:cBhvr>
                                      <p:by>
                                        <p:hsl h="0" s="12549" l="25098"/>
                                      </p:by>
                                    </p:animClr>
                                    <p:set>
                                      <p:cBhvr>
                                        <p:cTn id="20" dur="500" fill="hold"/>
                                        <p:tgtEl>
                                          <p:spTgt spid="3">
                                            <p:txEl>
                                              <p:pRg st="4" end="4"/>
                                            </p:txEl>
                                          </p:spTgt>
                                        </p:tgtEl>
                                        <p:attrNameLst>
                                          <p:attrName>fill.type</p:attrName>
                                        </p:attrNameLst>
                                      </p:cBhvr>
                                      <p:to>
                                        <p:strVal val="solid"/>
                                      </p:to>
                                    </p:set>
                                  </p:childTnLst>
                                </p:cTn>
                              </p:par>
                            </p:childTnLst>
                          </p:cTn>
                        </p:par>
                      </p:childTnLst>
                    </p:cTn>
                  </p:par>
                  <p:par>
                    <p:cTn id="21" fill="hold">
                      <p:stCondLst>
                        <p:cond delay="indefinite"/>
                      </p:stCondLst>
                      <p:childTnLst>
                        <p:par>
                          <p:cTn id="22" fill="hold">
                            <p:stCondLst>
                              <p:cond delay="0"/>
                            </p:stCondLst>
                            <p:childTnLst>
                              <p:par>
                                <p:cTn id="23" presetID="15" presetClass="emph" presetSubtype="0" nodeType="clickEffect">
                                  <p:stCondLst>
                                    <p:cond delay="0"/>
                                  </p:stCondLst>
                                  <p:iterate type="lt">
                                    <p:tmAbs val="25"/>
                                  </p:iterate>
                                  <p:childTnLst>
                                    <p:set>
                                      <p:cBhvr override="childStyle">
                                        <p:cTn id="24" dur="indefinite"/>
                                        <p:tgtEl>
                                          <p:spTgt spid="3">
                                            <p:txEl>
                                              <p:pRg st="5" end="5"/>
                                            </p:txEl>
                                          </p:spTgt>
                                        </p:tgtEl>
                                        <p:attrNameLst>
                                          <p:attrName>style.fontWeight</p:attrName>
                                        </p:attrNameLst>
                                      </p:cBhvr>
                                      <p:to>
                                        <p:strVal val="bold"/>
                                      </p:to>
                                    </p:set>
                                  </p:childTnLst>
                                </p:cTn>
                              </p:par>
                            </p:childTnLst>
                          </p:cTn>
                        </p:par>
                      </p:childTnLst>
                    </p:cTn>
                  </p:par>
                  <p:par>
                    <p:cTn id="25" fill="hold">
                      <p:stCondLst>
                        <p:cond delay="indefinite"/>
                      </p:stCondLst>
                      <p:childTnLst>
                        <p:par>
                          <p:cTn id="26" fill="hold">
                            <p:stCondLst>
                              <p:cond delay="0"/>
                            </p:stCondLst>
                            <p:childTnLst>
                              <p:par>
                                <p:cTn id="27" presetID="15" presetClass="emph" presetSubtype="0" nodeType="clickEffect">
                                  <p:stCondLst>
                                    <p:cond delay="0"/>
                                  </p:stCondLst>
                                  <p:iterate type="lt">
                                    <p:tmAbs val="25"/>
                                  </p:iterate>
                                  <p:childTnLst>
                                    <p:set>
                                      <p:cBhvr override="childStyle">
                                        <p:cTn id="28" dur="indefinite"/>
                                        <p:tgtEl>
                                          <p:spTgt spid="3">
                                            <p:txEl>
                                              <p:pRg st="6" end="6"/>
                                            </p:txEl>
                                          </p:spTgt>
                                        </p:tgtEl>
                                        <p:attrNameLst>
                                          <p:attrName>style.fontWeight</p:attrName>
                                        </p:attrNameLst>
                                      </p:cBhvr>
                                      <p:to>
                                        <p:strVal val="bold"/>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fade">
                                      <p:cBhvr>
                                        <p:cTn id="33" dur="500"/>
                                        <p:tgtEl>
                                          <p:spTgt spid="3">
                                            <p:txEl>
                                              <p:pRg st="8" end="8"/>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10" end="10"/>
                                            </p:txEl>
                                          </p:spTgt>
                                        </p:tgtEl>
                                        <p:attrNameLst>
                                          <p:attrName>style.visibility</p:attrName>
                                        </p:attrNameLst>
                                      </p:cBhvr>
                                      <p:to>
                                        <p:strVal val="visible"/>
                                      </p:to>
                                    </p:set>
                                    <p:animEffect transition="in" filter="fade">
                                      <p:cBhvr>
                                        <p:cTn id="38" dur="500"/>
                                        <p:tgtEl>
                                          <p:spTgt spid="3">
                                            <p:txEl>
                                              <p:pRg st="10" end="1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animEffect transition="in" filter="fade">
                                      <p:cBhvr>
                                        <p:cTn id="43"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18</a:t>
            </a:fld>
            <a:endParaRPr lang="fr-FR"/>
          </a:p>
        </p:txBody>
      </p:sp>
      <p:sp>
        <p:nvSpPr>
          <p:cNvPr id="7" name="Ellipse 6"/>
          <p:cNvSpPr>
            <a:spLocks noChangeAspect="1"/>
          </p:cNvSpPr>
          <p:nvPr/>
        </p:nvSpPr>
        <p:spPr>
          <a:xfrm>
            <a:off x="361890" y="5618633"/>
            <a:ext cx="1102843" cy="110284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smtClean="0">
                <a:solidFill>
                  <a:srgbClr val="1B50FF"/>
                </a:solidFill>
                <a:latin typeface="Chivo" panose="00000500000000000000" pitchFamily="2" charset="0"/>
              </a:rPr>
              <a:t>Appropriation</a:t>
            </a:r>
            <a:endParaRPr lang="fr-FR" sz="700" b="1" dirty="0">
              <a:solidFill>
                <a:srgbClr val="1B50FF"/>
              </a:solidFill>
              <a:latin typeface="Chivo" panose="00000500000000000000" pitchFamily="2" charset="0"/>
            </a:endParaRPr>
          </a:p>
        </p:txBody>
      </p:sp>
      <p:sp>
        <p:nvSpPr>
          <p:cNvPr id="3" name="Rectangle 2"/>
          <p:cNvSpPr/>
          <p:nvPr/>
        </p:nvSpPr>
        <p:spPr>
          <a:xfrm>
            <a:off x="2070340" y="1152823"/>
            <a:ext cx="6668218" cy="5047536"/>
          </a:xfrm>
          <a:prstGeom prst="rect">
            <a:avLst/>
          </a:prstGeom>
        </p:spPr>
        <p:txBody>
          <a:bodyPr wrap="square">
            <a:spAutoFit/>
          </a:bodyPr>
          <a:lstStyle/>
          <a:p>
            <a:pPr lvl="0" algn="just"/>
            <a:r>
              <a:rPr lang="fr-FR" b="1" dirty="0">
                <a:solidFill>
                  <a:srgbClr val="4EFFB0"/>
                </a:solidFill>
                <a:latin typeface="Chivo" panose="00000500000000000000" pitchFamily="2" charset="0"/>
              </a:rPr>
              <a:t>2. </a:t>
            </a:r>
            <a:r>
              <a:rPr lang="en-GB" b="1" dirty="0">
                <a:solidFill>
                  <a:srgbClr val="4EFFB0"/>
                </a:solidFill>
                <a:latin typeface="Chivo" panose="00000500000000000000" pitchFamily="2" charset="0"/>
              </a:rPr>
              <a:t>Exercise </a:t>
            </a:r>
            <a:r>
              <a:rPr lang="en-GB" b="1" dirty="0" smtClean="0">
                <a:solidFill>
                  <a:srgbClr val="4EFFB0"/>
                </a:solidFill>
                <a:latin typeface="Chivo" panose="00000500000000000000" pitchFamily="2" charset="0"/>
              </a:rPr>
              <a:t>on the communication – criteria 2</a:t>
            </a:r>
            <a:endParaRPr lang="fr-FR" sz="1600" dirty="0" smtClean="0">
              <a:solidFill>
                <a:srgbClr val="1B50FF"/>
              </a:solidFill>
              <a:latin typeface="Chivo" panose="00000500000000000000" pitchFamily="2" charset="0"/>
            </a:endParaRPr>
          </a:p>
          <a:p>
            <a:pPr algn="just"/>
            <a:endParaRPr lang="fr-FR" sz="1600" dirty="0">
              <a:solidFill>
                <a:srgbClr val="1B50FF"/>
              </a:solidFill>
              <a:latin typeface="Chivo" panose="00000500000000000000" pitchFamily="2" charset="0"/>
            </a:endParaRPr>
          </a:p>
          <a:p>
            <a:pPr algn="just"/>
            <a:r>
              <a:rPr lang="en-GB" sz="1600" b="1" dirty="0" smtClean="0">
                <a:solidFill>
                  <a:srgbClr val="1B50FF"/>
                </a:solidFill>
                <a:latin typeface="Chivo" panose="00000500000000000000" pitchFamily="2" charset="0"/>
              </a:rPr>
              <a:t>Instructions</a:t>
            </a:r>
            <a:r>
              <a:rPr lang="en-GB" sz="1600" dirty="0" smtClean="0">
                <a:solidFill>
                  <a:srgbClr val="1B50FF"/>
                </a:solidFill>
                <a:latin typeface="Chivo" panose="00000500000000000000" pitchFamily="2" charset="0"/>
              </a:rPr>
              <a:t>:</a:t>
            </a:r>
            <a:r>
              <a:rPr lang="fr-FR" sz="1600" dirty="0">
                <a:solidFill>
                  <a:srgbClr val="1B50FF"/>
                </a:solidFill>
                <a:latin typeface="Chivo" panose="00000500000000000000" pitchFamily="2" charset="0"/>
              </a:rPr>
              <a:t> </a:t>
            </a:r>
            <a:r>
              <a:rPr lang="en-GB" sz="1600" dirty="0" smtClean="0">
                <a:solidFill>
                  <a:srgbClr val="1B50FF"/>
                </a:solidFill>
                <a:latin typeface="Chivo" panose="00000500000000000000" pitchFamily="2" charset="0"/>
              </a:rPr>
              <a:t>Link </a:t>
            </a:r>
            <a:r>
              <a:rPr lang="en-GB" sz="1600" dirty="0">
                <a:solidFill>
                  <a:srgbClr val="1B50FF"/>
                </a:solidFill>
                <a:latin typeface="Chivo" panose="00000500000000000000" pitchFamily="2" charset="0"/>
              </a:rPr>
              <a:t>the 4 main types of communication (1, 2, 3, 4) with their corresponding description (A, B, C, D).</a:t>
            </a:r>
            <a:endParaRPr lang="fr-FR" sz="1600" dirty="0">
              <a:solidFill>
                <a:srgbClr val="1B50FF"/>
              </a:solidFill>
              <a:latin typeface="Chivo" panose="00000500000000000000" pitchFamily="2" charset="0"/>
            </a:endParaRPr>
          </a:p>
          <a:p>
            <a:pPr algn="just"/>
            <a:endParaRPr lang="fr-FR" sz="1600" dirty="0">
              <a:solidFill>
                <a:srgbClr val="1B50FF"/>
              </a:solidFill>
              <a:latin typeface="Chivo" panose="00000500000000000000" pitchFamily="2" charset="0"/>
            </a:endParaRPr>
          </a:p>
          <a:p>
            <a:pPr algn="just"/>
            <a:r>
              <a:rPr lang="en-GB" sz="1600" dirty="0">
                <a:solidFill>
                  <a:srgbClr val="1B50FF"/>
                </a:solidFill>
                <a:latin typeface="Chivo" panose="00000500000000000000" pitchFamily="2" charset="0"/>
              </a:rPr>
              <a:t>Type of communication:</a:t>
            </a:r>
            <a:endParaRPr lang="fr-FR" sz="1600" dirty="0">
              <a:solidFill>
                <a:srgbClr val="1B50FF"/>
              </a:solidFill>
              <a:latin typeface="Chivo" panose="00000500000000000000" pitchFamily="2" charset="0"/>
            </a:endParaRPr>
          </a:p>
          <a:p>
            <a:pPr algn="just" fontAlgn="base"/>
            <a:r>
              <a:rPr lang="en-GB" sz="1600" dirty="0">
                <a:solidFill>
                  <a:srgbClr val="1B50FF"/>
                </a:solidFill>
                <a:latin typeface="Chivo" panose="00000500000000000000" pitchFamily="2" charset="0"/>
              </a:rPr>
              <a:t>1. Head to head</a:t>
            </a:r>
            <a:endParaRPr lang="fr-FR" sz="1600" dirty="0">
              <a:solidFill>
                <a:srgbClr val="1B50FF"/>
              </a:solidFill>
              <a:latin typeface="Chivo" panose="00000500000000000000" pitchFamily="2" charset="0"/>
            </a:endParaRPr>
          </a:p>
          <a:p>
            <a:pPr algn="just" fontAlgn="base"/>
            <a:r>
              <a:rPr lang="en-GB" sz="1600" dirty="0">
                <a:solidFill>
                  <a:srgbClr val="1B50FF"/>
                </a:solidFill>
                <a:latin typeface="Chivo" panose="00000500000000000000" pitchFamily="2" charset="0"/>
              </a:rPr>
              <a:t>2. Head to heart</a:t>
            </a:r>
            <a:endParaRPr lang="fr-FR" sz="1600" dirty="0">
              <a:solidFill>
                <a:srgbClr val="1B50FF"/>
              </a:solidFill>
              <a:latin typeface="Chivo" panose="00000500000000000000" pitchFamily="2" charset="0"/>
            </a:endParaRPr>
          </a:p>
          <a:p>
            <a:pPr algn="just" fontAlgn="base"/>
            <a:r>
              <a:rPr lang="en-GB" sz="1600" dirty="0">
                <a:solidFill>
                  <a:srgbClr val="1B50FF"/>
                </a:solidFill>
                <a:latin typeface="Chivo" panose="00000500000000000000" pitchFamily="2" charset="0"/>
              </a:rPr>
              <a:t>3. Heart to head</a:t>
            </a:r>
            <a:endParaRPr lang="fr-FR" sz="1600" dirty="0">
              <a:solidFill>
                <a:srgbClr val="1B50FF"/>
              </a:solidFill>
              <a:latin typeface="Chivo" panose="00000500000000000000" pitchFamily="2" charset="0"/>
            </a:endParaRPr>
          </a:p>
          <a:p>
            <a:pPr algn="just" fontAlgn="base"/>
            <a:r>
              <a:rPr lang="en-GB" sz="1600" dirty="0">
                <a:solidFill>
                  <a:srgbClr val="1B50FF"/>
                </a:solidFill>
                <a:latin typeface="Chivo" panose="00000500000000000000" pitchFamily="2" charset="0"/>
              </a:rPr>
              <a:t>4. Heart to heart</a:t>
            </a:r>
            <a:endParaRPr lang="fr-FR" sz="1600" dirty="0">
              <a:solidFill>
                <a:srgbClr val="1B50FF"/>
              </a:solidFill>
              <a:latin typeface="Chivo" panose="00000500000000000000" pitchFamily="2" charset="0"/>
            </a:endParaRPr>
          </a:p>
          <a:p>
            <a:pPr algn="just"/>
            <a:endParaRPr lang="fr-FR" sz="1600" dirty="0">
              <a:solidFill>
                <a:srgbClr val="1B50FF"/>
              </a:solidFill>
              <a:latin typeface="Chivo" panose="00000500000000000000" pitchFamily="2" charset="0"/>
            </a:endParaRPr>
          </a:p>
          <a:p>
            <a:pPr algn="just"/>
            <a:r>
              <a:rPr lang="en-GB" sz="1600" dirty="0">
                <a:solidFill>
                  <a:srgbClr val="1B50FF"/>
                </a:solidFill>
                <a:latin typeface="Chivo" panose="00000500000000000000" pitchFamily="2" charset="0"/>
              </a:rPr>
              <a:t>Description of the type of communication :</a:t>
            </a:r>
            <a:endParaRPr lang="fr-FR" sz="1600" dirty="0">
              <a:solidFill>
                <a:srgbClr val="1B50FF"/>
              </a:solidFill>
              <a:latin typeface="Chivo" panose="00000500000000000000" pitchFamily="2" charset="0"/>
            </a:endParaRPr>
          </a:p>
          <a:p>
            <a:pPr algn="just"/>
            <a:r>
              <a:rPr lang="en-GB" sz="1600" dirty="0">
                <a:solidFill>
                  <a:srgbClr val="1B50FF"/>
                </a:solidFill>
                <a:latin typeface="Chivo" panose="00000500000000000000" pitchFamily="2" charset="0"/>
              </a:rPr>
              <a:t>A. Emotion to emotion communication, with deep listening and understanding.</a:t>
            </a:r>
            <a:endParaRPr lang="fr-FR" sz="1600" dirty="0">
              <a:solidFill>
                <a:srgbClr val="1B50FF"/>
              </a:solidFill>
              <a:latin typeface="Chivo" panose="00000500000000000000" pitchFamily="2" charset="0"/>
            </a:endParaRPr>
          </a:p>
          <a:p>
            <a:pPr algn="just"/>
            <a:r>
              <a:rPr lang="en-GB" sz="1600" dirty="0">
                <a:solidFill>
                  <a:srgbClr val="1B50FF"/>
                </a:solidFill>
                <a:latin typeface="Chivo" panose="00000500000000000000" pitchFamily="2" charset="0"/>
              </a:rPr>
              <a:t>B. Communication from a person who delivers a personal problem to an interlocutor who will deal with it rationally. </a:t>
            </a:r>
            <a:endParaRPr lang="fr-FR" sz="1600" dirty="0">
              <a:solidFill>
                <a:srgbClr val="1B50FF"/>
              </a:solidFill>
              <a:latin typeface="Chivo" panose="00000500000000000000" pitchFamily="2" charset="0"/>
            </a:endParaRPr>
          </a:p>
          <a:p>
            <a:pPr algn="just"/>
            <a:r>
              <a:rPr lang="en-GB" sz="1600" dirty="0">
                <a:solidFill>
                  <a:srgbClr val="1B50FF"/>
                </a:solidFill>
                <a:latin typeface="Chivo" panose="00000500000000000000" pitchFamily="2" charset="0"/>
              </a:rPr>
              <a:t>C. Stimulation of the emotional part in the interlocutor.</a:t>
            </a:r>
            <a:endParaRPr lang="fr-FR" sz="1600" dirty="0">
              <a:solidFill>
                <a:srgbClr val="1B50FF"/>
              </a:solidFill>
              <a:latin typeface="Chivo" panose="00000500000000000000" pitchFamily="2" charset="0"/>
            </a:endParaRPr>
          </a:p>
          <a:p>
            <a:pPr algn="just"/>
            <a:r>
              <a:rPr lang="en-GB" sz="1600" dirty="0">
                <a:solidFill>
                  <a:srgbClr val="1B50FF"/>
                </a:solidFill>
                <a:latin typeface="Chivo" panose="00000500000000000000" pitchFamily="2" charset="0"/>
              </a:rPr>
              <a:t>D. Exchange of ideas and concepts, in a reciprocal relationship.</a:t>
            </a:r>
            <a:endParaRPr lang="fr-FR" sz="1600" dirty="0">
              <a:solidFill>
                <a:srgbClr val="1B50FF"/>
              </a:solidFill>
              <a:latin typeface="Chivo" panose="00000500000000000000" pitchFamily="2" charset="0"/>
            </a:endParaRPr>
          </a:p>
          <a:p>
            <a:pPr algn="just"/>
            <a:endParaRPr lang="fr-FR" sz="1600" dirty="0">
              <a:solidFill>
                <a:srgbClr val="1B50FF"/>
              </a:solidFill>
              <a:latin typeface="Chivo" panose="00000500000000000000" pitchFamily="2" charset="0"/>
            </a:endParaRPr>
          </a:p>
          <a:p>
            <a:endParaRPr lang="fr-FR" sz="1600" dirty="0">
              <a:solidFill>
                <a:srgbClr val="1B50FF"/>
              </a:solidFill>
              <a:latin typeface="Chivo" panose="00000500000000000000" pitchFamily="2" charset="0"/>
            </a:endParaRPr>
          </a:p>
        </p:txBody>
      </p:sp>
    </p:spTree>
    <p:extLst>
      <p:ext uri="{BB962C8B-B14F-4D97-AF65-F5344CB8AC3E}">
        <p14:creationId xmlns:p14="http://schemas.microsoft.com/office/powerpoint/2010/main" val="601916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fade">
                                      <p:cBhvr>
                                        <p:cTn id="42" dur="500"/>
                                        <p:tgtEl>
                                          <p:spTgt spid="3">
                                            <p:txEl>
                                              <p:pRg st="10" end="1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animEffect transition="in" filter="fade">
                                      <p:cBhvr>
                                        <p:cTn id="47" dur="500"/>
                                        <p:tgtEl>
                                          <p:spTgt spid="3">
                                            <p:txEl>
                                              <p:pRg st="11" end="1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12" end="12"/>
                                            </p:txEl>
                                          </p:spTgt>
                                        </p:tgtEl>
                                        <p:attrNameLst>
                                          <p:attrName>style.visibility</p:attrName>
                                        </p:attrNameLst>
                                      </p:cBhvr>
                                      <p:to>
                                        <p:strVal val="visible"/>
                                      </p:to>
                                    </p:set>
                                    <p:animEffect transition="in" filter="fade">
                                      <p:cBhvr>
                                        <p:cTn id="52" dur="500"/>
                                        <p:tgtEl>
                                          <p:spTgt spid="3">
                                            <p:txEl>
                                              <p:pRg st="12" end="1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
                                            <p:txEl>
                                              <p:pRg st="13" end="13"/>
                                            </p:txEl>
                                          </p:spTgt>
                                        </p:tgtEl>
                                        <p:attrNameLst>
                                          <p:attrName>style.visibility</p:attrName>
                                        </p:attrNameLst>
                                      </p:cBhvr>
                                      <p:to>
                                        <p:strVal val="visible"/>
                                      </p:to>
                                    </p:set>
                                    <p:animEffect transition="in" filter="fade">
                                      <p:cBhvr>
                                        <p:cTn id="57" dur="500"/>
                                        <p:tgtEl>
                                          <p:spTgt spid="3">
                                            <p:txEl>
                                              <p:pRg st="13" end="1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
                                            <p:txEl>
                                              <p:pRg st="14" end="14"/>
                                            </p:txEl>
                                          </p:spTgt>
                                        </p:tgtEl>
                                        <p:attrNameLst>
                                          <p:attrName>style.visibility</p:attrName>
                                        </p:attrNameLst>
                                      </p:cBhvr>
                                      <p:to>
                                        <p:strVal val="visible"/>
                                      </p:to>
                                    </p:set>
                                    <p:animEffect transition="in" filter="fade">
                                      <p:cBhvr>
                                        <p:cTn id="62" dur="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19</a:t>
            </a:fld>
            <a:endParaRPr lang="fr-FR"/>
          </a:p>
        </p:txBody>
      </p:sp>
      <p:sp>
        <p:nvSpPr>
          <p:cNvPr id="7" name="Ellipse 6"/>
          <p:cNvSpPr>
            <a:spLocks noChangeAspect="1"/>
          </p:cNvSpPr>
          <p:nvPr/>
        </p:nvSpPr>
        <p:spPr>
          <a:xfrm>
            <a:off x="361890" y="5618633"/>
            <a:ext cx="1102843" cy="110284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smtClean="0">
                <a:solidFill>
                  <a:srgbClr val="1B50FF"/>
                </a:solidFill>
                <a:latin typeface="Chivo" panose="00000500000000000000" pitchFamily="2" charset="0"/>
              </a:rPr>
              <a:t>Appropriation</a:t>
            </a:r>
            <a:endParaRPr lang="fr-FR" sz="700" b="1" dirty="0">
              <a:solidFill>
                <a:srgbClr val="1B50FF"/>
              </a:solidFill>
              <a:latin typeface="Chivo" panose="00000500000000000000" pitchFamily="2" charset="0"/>
            </a:endParaRPr>
          </a:p>
        </p:txBody>
      </p:sp>
      <p:sp>
        <p:nvSpPr>
          <p:cNvPr id="3" name="Rectangle 2"/>
          <p:cNvSpPr/>
          <p:nvPr/>
        </p:nvSpPr>
        <p:spPr>
          <a:xfrm>
            <a:off x="2070340" y="1152823"/>
            <a:ext cx="6668218" cy="5755422"/>
          </a:xfrm>
          <a:prstGeom prst="rect">
            <a:avLst/>
          </a:prstGeom>
        </p:spPr>
        <p:txBody>
          <a:bodyPr wrap="square">
            <a:spAutoFit/>
          </a:bodyPr>
          <a:lstStyle/>
          <a:p>
            <a:pPr algn="just"/>
            <a:r>
              <a:rPr lang="fr-FR" sz="1600" b="1" dirty="0" err="1" smtClean="0">
                <a:solidFill>
                  <a:srgbClr val="1B50FF"/>
                </a:solidFill>
                <a:latin typeface="Chivo" panose="00000500000000000000" pitchFamily="2" charset="0"/>
              </a:rPr>
              <a:t>Answer</a:t>
            </a:r>
            <a:r>
              <a:rPr lang="fr-FR" sz="1600" dirty="0" smtClean="0">
                <a:solidFill>
                  <a:srgbClr val="1B50FF"/>
                </a:solidFill>
                <a:latin typeface="Chivo" panose="00000500000000000000" pitchFamily="2" charset="0"/>
              </a:rPr>
              <a:t>: </a:t>
            </a:r>
            <a:endParaRPr lang="fr-FR" sz="1600" dirty="0">
              <a:solidFill>
                <a:srgbClr val="1B50FF"/>
              </a:solidFill>
              <a:latin typeface="Chivo" panose="00000500000000000000" pitchFamily="2" charset="0"/>
            </a:endParaRPr>
          </a:p>
          <a:p>
            <a:pPr algn="just"/>
            <a:endParaRPr lang="en-GB" sz="1600" dirty="0" smtClean="0">
              <a:solidFill>
                <a:srgbClr val="1B50FF"/>
              </a:solidFill>
              <a:latin typeface="Chivo" panose="00000500000000000000" pitchFamily="2" charset="0"/>
            </a:endParaRPr>
          </a:p>
          <a:p>
            <a:pPr algn="just"/>
            <a:r>
              <a:rPr lang="en-GB" sz="1600" dirty="0" smtClean="0">
                <a:solidFill>
                  <a:srgbClr val="1B50FF"/>
                </a:solidFill>
                <a:latin typeface="Chivo" panose="00000500000000000000" pitchFamily="2" charset="0"/>
              </a:rPr>
              <a:t>A</a:t>
            </a:r>
            <a:r>
              <a:rPr lang="en-GB" sz="1600" dirty="0">
                <a:solidFill>
                  <a:srgbClr val="1B50FF"/>
                </a:solidFill>
                <a:latin typeface="Chivo" panose="00000500000000000000" pitchFamily="2" charset="0"/>
              </a:rPr>
              <a:t>. Emotion to emotion communication, with deep listening and understanding.</a:t>
            </a:r>
          </a:p>
          <a:p>
            <a:pPr algn="just"/>
            <a:endParaRPr lang="fr-FR" sz="1600" dirty="0" smtClean="0">
              <a:solidFill>
                <a:srgbClr val="1B50FF"/>
              </a:solidFill>
              <a:latin typeface="Chivo" panose="00000500000000000000" pitchFamily="2" charset="0"/>
            </a:endParaRPr>
          </a:p>
          <a:p>
            <a:pPr algn="just"/>
            <a:endParaRPr lang="fr-FR" sz="1600" dirty="0">
              <a:solidFill>
                <a:srgbClr val="1B50FF"/>
              </a:solidFill>
              <a:latin typeface="Chivo" panose="00000500000000000000" pitchFamily="2" charset="0"/>
            </a:endParaRPr>
          </a:p>
          <a:p>
            <a:pPr algn="just"/>
            <a:r>
              <a:rPr lang="en-GB" sz="1600" dirty="0">
                <a:solidFill>
                  <a:srgbClr val="1B50FF"/>
                </a:solidFill>
                <a:latin typeface="Chivo" panose="00000500000000000000" pitchFamily="2" charset="0"/>
              </a:rPr>
              <a:t>B. Communication from a person who delivers a personal problem to an interlocutor who will deal with it rationally. </a:t>
            </a:r>
            <a:endParaRPr lang="fr-FR" sz="1600" dirty="0">
              <a:solidFill>
                <a:srgbClr val="1B50FF"/>
              </a:solidFill>
              <a:latin typeface="Chivo" panose="00000500000000000000" pitchFamily="2" charset="0"/>
            </a:endParaRPr>
          </a:p>
          <a:p>
            <a:pPr algn="just"/>
            <a:endParaRPr lang="en-GB" sz="1600" dirty="0" smtClean="0">
              <a:solidFill>
                <a:srgbClr val="1B50FF"/>
              </a:solidFill>
              <a:latin typeface="Chivo" panose="00000500000000000000" pitchFamily="2" charset="0"/>
            </a:endParaRPr>
          </a:p>
          <a:p>
            <a:pPr algn="just"/>
            <a:endParaRPr lang="en-GB" sz="1600" dirty="0">
              <a:solidFill>
                <a:srgbClr val="1B50FF"/>
              </a:solidFill>
              <a:latin typeface="Chivo" panose="00000500000000000000" pitchFamily="2" charset="0"/>
            </a:endParaRPr>
          </a:p>
          <a:p>
            <a:pPr algn="just"/>
            <a:r>
              <a:rPr lang="en-GB" sz="1600" dirty="0">
                <a:solidFill>
                  <a:srgbClr val="1B50FF"/>
                </a:solidFill>
                <a:latin typeface="Chivo" panose="00000500000000000000" pitchFamily="2" charset="0"/>
              </a:rPr>
              <a:t>C. Stimulation of the emotional part in the interlocutor.</a:t>
            </a:r>
            <a:endParaRPr lang="fr-FR" sz="1600" dirty="0">
              <a:solidFill>
                <a:srgbClr val="1B50FF"/>
              </a:solidFill>
              <a:latin typeface="Chivo" panose="00000500000000000000" pitchFamily="2" charset="0"/>
            </a:endParaRPr>
          </a:p>
          <a:p>
            <a:pPr algn="just"/>
            <a:endParaRPr lang="en-GB" sz="1600" dirty="0" smtClean="0">
              <a:solidFill>
                <a:srgbClr val="1B50FF"/>
              </a:solidFill>
              <a:latin typeface="Chivo" panose="00000500000000000000" pitchFamily="2" charset="0"/>
            </a:endParaRPr>
          </a:p>
          <a:p>
            <a:pPr algn="just"/>
            <a:endParaRPr lang="en-GB" sz="1600" dirty="0">
              <a:solidFill>
                <a:srgbClr val="1B50FF"/>
              </a:solidFill>
              <a:latin typeface="Chivo" panose="00000500000000000000" pitchFamily="2" charset="0"/>
            </a:endParaRPr>
          </a:p>
          <a:p>
            <a:pPr algn="just"/>
            <a:r>
              <a:rPr lang="en-GB" sz="1600" dirty="0">
                <a:solidFill>
                  <a:srgbClr val="1B50FF"/>
                </a:solidFill>
                <a:latin typeface="Chivo" panose="00000500000000000000" pitchFamily="2" charset="0"/>
              </a:rPr>
              <a:t>D. Exchange of ideas and concepts, in a reciprocal relationship.</a:t>
            </a:r>
            <a:endParaRPr lang="fr-FR" sz="1600" dirty="0">
              <a:solidFill>
                <a:srgbClr val="1B50FF"/>
              </a:solidFill>
              <a:latin typeface="Chivo" panose="00000500000000000000" pitchFamily="2" charset="0"/>
            </a:endParaRPr>
          </a:p>
          <a:p>
            <a:pPr algn="just"/>
            <a:endParaRPr lang="fr-FR" sz="1600" dirty="0">
              <a:solidFill>
                <a:srgbClr val="1B50FF"/>
              </a:solidFill>
              <a:latin typeface="Chivo" panose="00000500000000000000" pitchFamily="2" charset="0"/>
            </a:endParaRPr>
          </a:p>
          <a:p>
            <a:pPr algn="just"/>
            <a:endParaRPr lang="fr-FR" sz="1600" dirty="0">
              <a:solidFill>
                <a:srgbClr val="1B50FF"/>
              </a:solidFill>
              <a:latin typeface="Chivo" panose="00000500000000000000" pitchFamily="2" charset="0"/>
            </a:endParaRPr>
          </a:p>
          <a:p>
            <a:pPr algn="just"/>
            <a:endParaRPr lang="en-GB" sz="1600" b="1" dirty="0" smtClean="0">
              <a:solidFill>
                <a:srgbClr val="1B50FF"/>
              </a:solidFill>
              <a:latin typeface="Chivo" panose="00000500000000000000" pitchFamily="2" charset="0"/>
            </a:endParaRPr>
          </a:p>
          <a:p>
            <a:pPr algn="just"/>
            <a:r>
              <a:rPr lang="en-GB" sz="1600" b="1" dirty="0" smtClean="0">
                <a:solidFill>
                  <a:srgbClr val="1B50FF"/>
                </a:solidFill>
                <a:latin typeface="Chivo" panose="00000500000000000000" pitchFamily="2" charset="0"/>
              </a:rPr>
              <a:t>1 </a:t>
            </a:r>
            <a:r>
              <a:rPr lang="en-GB" sz="1600" b="1" dirty="0">
                <a:solidFill>
                  <a:srgbClr val="1B50FF"/>
                </a:solidFill>
                <a:latin typeface="Chivo" panose="00000500000000000000" pitchFamily="2" charset="0"/>
              </a:rPr>
              <a:t>= D / 2 = C / 3 = B / 4 = A</a:t>
            </a:r>
          </a:p>
          <a:p>
            <a:pPr algn="just"/>
            <a:endParaRPr lang="en-GB" sz="1600" b="1" dirty="0" smtClean="0">
              <a:solidFill>
                <a:srgbClr val="1B50FF"/>
              </a:solidFill>
              <a:latin typeface="Chivo" panose="00000500000000000000" pitchFamily="2" charset="0"/>
            </a:endParaRPr>
          </a:p>
          <a:p>
            <a:pPr algn="just"/>
            <a:endParaRPr lang="fr-FR" sz="1600" dirty="0">
              <a:solidFill>
                <a:srgbClr val="1B50FF"/>
              </a:solidFill>
              <a:latin typeface="Chivo" panose="00000500000000000000" pitchFamily="2" charset="0"/>
            </a:endParaRPr>
          </a:p>
          <a:p>
            <a:pPr lvl="0"/>
            <a:endParaRPr lang="fr-FR" sz="1600" dirty="0">
              <a:solidFill>
                <a:srgbClr val="1B50FF"/>
              </a:solidFill>
              <a:latin typeface="Chivo" panose="00000500000000000000" pitchFamily="2" charset="0"/>
            </a:endParaRPr>
          </a:p>
          <a:p>
            <a:endParaRPr lang="fr-FR" sz="1600" dirty="0">
              <a:solidFill>
                <a:srgbClr val="1B50FF"/>
              </a:solidFill>
              <a:latin typeface="Chivo" panose="00000500000000000000" pitchFamily="2" charset="0"/>
            </a:endParaRPr>
          </a:p>
          <a:p>
            <a:pPr algn="just"/>
            <a:endParaRPr lang="fr-FR" sz="1600" dirty="0">
              <a:solidFill>
                <a:srgbClr val="1B50FF"/>
              </a:solidFill>
              <a:latin typeface="Chivo" panose="00000500000000000000" pitchFamily="2" charset="0"/>
            </a:endParaRPr>
          </a:p>
        </p:txBody>
      </p:sp>
      <p:sp>
        <p:nvSpPr>
          <p:cNvPr id="8" name="Rectangle 7"/>
          <p:cNvSpPr/>
          <p:nvPr/>
        </p:nvSpPr>
        <p:spPr>
          <a:xfrm>
            <a:off x="2640268" y="2233747"/>
            <a:ext cx="1732215" cy="306977"/>
          </a:xfrm>
          <a:prstGeom prst="rect">
            <a:avLst/>
          </a:prstGeom>
          <a:solidFill>
            <a:srgbClr val="4EFF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err="1" smtClean="0">
                <a:solidFill>
                  <a:srgbClr val="1B50FF"/>
                </a:solidFill>
                <a:latin typeface="Chivo" panose="00000500000000000000" pitchFamily="2" charset="0"/>
              </a:rPr>
              <a:t>Heart</a:t>
            </a:r>
            <a:r>
              <a:rPr lang="fr-FR" sz="1400" dirty="0" smtClean="0">
                <a:solidFill>
                  <a:srgbClr val="1B50FF"/>
                </a:solidFill>
                <a:latin typeface="Chivo" panose="00000500000000000000" pitchFamily="2" charset="0"/>
              </a:rPr>
              <a:t> to </a:t>
            </a:r>
            <a:r>
              <a:rPr lang="fr-FR" sz="1400" dirty="0" err="1" smtClean="0">
                <a:solidFill>
                  <a:srgbClr val="1B50FF"/>
                </a:solidFill>
                <a:latin typeface="Chivo" panose="00000500000000000000" pitchFamily="2" charset="0"/>
              </a:rPr>
              <a:t>heart</a:t>
            </a:r>
            <a:r>
              <a:rPr lang="fr-FR" sz="1400" dirty="0" smtClean="0">
                <a:solidFill>
                  <a:srgbClr val="1B50FF"/>
                </a:solidFill>
                <a:latin typeface="Chivo" panose="00000500000000000000" pitchFamily="2" charset="0"/>
              </a:rPr>
              <a:t> (4)</a:t>
            </a:r>
            <a:endParaRPr lang="fr-FR" sz="1400" dirty="0">
              <a:solidFill>
                <a:srgbClr val="1B50FF"/>
              </a:solidFill>
              <a:latin typeface="Chivo" panose="00000500000000000000" pitchFamily="2" charset="0"/>
            </a:endParaRPr>
          </a:p>
        </p:txBody>
      </p:sp>
      <p:sp>
        <p:nvSpPr>
          <p:cNvPr id="10" name="Rectangle 9"/>
          <p:cNvSpPr/>
          <p:nvPr/>
        </p:nvSpPr>
        <p:spPr>
          <a:xfrm>
            <a:off x="2640267" y="3196045"/>
            <a:ext cx="1732215" cy="306977"/>
          </a:xfrm>
          <a:prstGeom prst="rect">
            <a:avLst/>
          </a:prstGeom>
          <a:solidFill>
            <a:srgbClr val="4EFF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1B50FF"/>
                </a:solidFill>
                <a:latin typeface="Chivo" panose="00000500000000000000" pitchFamily="2" charset="0"/>
              </a:rPr>
              <a:t>Heart to </a:t>
            </a:r>
            <a:r>
              <a:rPr lang="en-GB" sz="1400" dirty="0" smtClean="0">
                <a:solidFill>
                  <a:srgbClr val="1B50FF"/>
                </a:solidFill>
                <a:latin typeface="Chivo" panose="00000500000000000000" pitchFamily="2" charset="0"/>
              </a:rPr>
              <a:t>head </a:t>
            </a:r>
            <a:r>
              <a:rPr lang="fr-FR" sz="1400" dirty="0" smtClean="0">
                <a:solidFill>
                  <a:srgbClr val="1B50FF"/>
                </a:solidFill>
                <a:latin typeface="Chivo" panose="00000500000000000000" pitchFamily="2" charset="0"/>
              </a:rPr>
              <a:t>(3)</a:t>
            </a:r>
            <a:endParaRPr lang="fr-FR" sz="1400" dirty="0">
              <a:solidFill>
                <a:srgbClr val="1B50FF"/>
              </a:solidFill>
              <a:latin typeface="Chivo" panose="00000500000000000000" pitchFamily="2" charset="0"/>
            </a:endParaRPr>
          </a:p>
        </p:txBody>
      </p:sp>
      <p:sp>
        <p:nvSpPr>
          <p:cNvPr id="11" name="Rectangle 10"/>
          <p:cNvSpPr/>
          <p:nvPr/>
        </p:nvSpPr>
        <p:spPr>
          <a:xfrm>
            <a:off x="2640267" y="3962716"/>
            <a:ext cx="1732215" cy="306977"/>
          </a:xfrm>
          <a:prstGeom prst="rect">
            <a:avLst/>
          </a:prstGeom>
          <a:solidFill>
            <a:srgbClr val="4EFF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1B50FF"/>
                </a:solidFill>
                <a:latin typeface="Chivo" panose="00000500000000000000" pitchFamily="2" charset="0"/>
              </a:rPr>
              <a:t>Head to </a:t>
            </a:r>
            <a:r>
              <a:rPr lang="en-GB" sz="1400" dirty="0" smtClean="0">
                <a:solidFill>
                  <a:srgbClr val="1B50FF"/>
                </a:solidFill>
                <a:latin typeface="Chivo" panose="00000500000000000000" pitchFamily="2" charset="0"/>
              </a:rPr>
              <a:t>heart </a:t>
            </a:r>
            <a:r>
              <a:rPr lang="fr-FR" sz="1400" dirty="0" smtClean="0">
                <a:solidFill>
                  <a:srgbClr val="1B50FF"/>
                </a:solidFill>
                <a:latin typeface="Chivo" panose="00000500000000000000" pitchFamily="2" charset="0"/>
              </a:rPr>
              <a:t>(2)</a:t>
            </a:r>
            <a:endParaRPr lang="fr-FR" sz="1400" dirty="0">
              <a:solidFill>
                <a:srgbClr val="1B50FF"/>
              </a:solidFill>
              <a:latin typeface="Chivo" panose="00000500000000000000" pitchFamily="2" charset="0"/>
            </a:endParaRPr>
          </a:p>
        </p:txBody>
      </p:sp>
      <p:sp>
        <p:nvSpPr>
          <p:cNvPr id="12" name="Rectangle 11"/>
          <p:cNvSpPr/>
          <p:nvPr/>
        </p:nvSpPr>
        <p:spPr>
          <a:xfrm>
            <a:off x="2640267" y="4729387"/>
            <a:ext cx="1732215" cy="306977"/>
          </a:xfrm>
          <a:prstGeom prst="rect">
            <a:avLst/>
          </a:prstGeom>
          <a:solidFill>
            <a:srgbClr val="4EFF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solidFill>
                  <a:srgbClr val="1B50FF"/>
                </a:solidFill>
                <a:latin typeface="Chivo" panose="00000500000000000000" pitchFamily="2" charset="0"/>
              </a:rPr>
              <a:t>Heart </a:t>
            </a:r>
            <a:r>
              <a:rPr lang="en-GB" sz="1400" dirty="0">
                <a:solidFill>
                  <a:srgbClr val="1B50FF"/>
                </a:solidFill>
                <a:latin typeface="Chivo" panose="00000500000000000000" pitchFamily="2" charset="0"/>
              </a:rPr>
              <a:t>to </a:t>
            </a:r>
            <a:r>
              <a:rPr lang="en-GB" sz="1400" dirty="0" smtClean="0">
                <a:solidFill>
                  <a:srgbClr val="1B50FF"/>
                </a:solidFill>
                <a:latin typeface="Chivo" panose="00000500000000000000" pitchFamily="2" charset="0"/>
              </a:rPr>
              <a:t>heart </a:t>
            </a:r>
            <a:r>
              <a:rPr lang="fr-FR" sz="1400" dirty="0" smtClean="0">
                <a:solidFill>
                  <a:srgbClr val="1B50FF"/>
                </a:solidFill>
                <a:latin typeface="Chivo" panose="00000500000000000000" pitchFamily="2" charset="0"/>
              </a:rPr>
              <a:t>(1)</a:t>
            </a:r>
            <a:endParaRPr lang="fr-FR" sz="1400" dirty="0">
              <a:solidFill>
                <a:srgbClr val="1B50FF"/>
              </a:solidFill>
              <a:latin typeface="Chivo" panose="00000500000000000000" pitchFamily="2" charset="0"/>
            </a:endParaRPr>
          </a:p>
        </p:txBody>
      </p:sp>
    </p:spTree>
    <p:extLst>
      <p:ext uri="{BB962C8B-B14F-4D97-AF65-F5344CB8AC3E}">
        <p14:creationId xmlns:p14="http://schemas.microsoft.com/office/powerpoint/2010/main" val="815669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15" end="15"/>
                                            </p:txEl>
                                          </p:spTgt>
                                        </p:tgtEl>
                                        <p:attrNameLst>
                                          <p:attrName>style.visibility</p:attrName>
                                        </p:attrNameLst>
                                      </p:cBhvr>
                                      <p:to>
                                        <p:strVal val="visible"/>
                                      </p:to>
                                    </p:set>
                                    <p:animEffect transition="in" filter="fade">
                                      <p:cBhvr>
                                        <p:cTn id="35" dur="500"/>
                                        <p:tgtEl>
                                          <p:spTgt spid="3">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029095" y="2952205"/>
            <a:ext cx="6688183" cy="1077218"/>
          </a:xfrm>
          <a:prstGeom prst="rect">
            <a:avLst/>
          </a:prstGeom>
          <a:noFill/>
        </p:spPr>
        <p:txBody>
          <a:bodyPr wrap="square" rtlCol="0">
            <a:spAutoFit/>
          </a:bodyPr>
          <a:lstStyle/>
          <a:p>
            <a:pPr algn="ctr"/>
            <a:r>
              <a:rPr lang="fr-FR" sz="3200" b="1" dirty="0" smtClean="0">
                <a:solidFill>
                  <a:srgbClr val="1B50FF"/>
                </a:solidFill>
                <a:latin typeface="Chivo" panose="00000500000000000000" pitchFamily="2" charset="0"/>
              </a:rPr>
              <a:t>2.3_ The </a:t>
            </a:r>
            <a:r>
              <a:rPr lang="fr-FR" sz="3200" b="1" dirty="0" err="1" smtClean="0">
                <a:solidFill>
                  <a:srgbClr val="1B50FF"/>
                </a:solidFill>
                <a:latin typeface="Chivo" panose="00000500000000000000" pitchFamily="2" charset="0"/>
              </a:rPr>
              <a:t>accompanied</a:t>
            </a:r>
            <a:r>
              <a:rPr lang="fr-FR" sz="3200" b="1" dirty="0" smtClean="0">
                <a:solidFill>
                  <a:srgbClr val="1B50FF"/>
                </a:solidFill>
                <a:latin typeface="Chivo" panose="00000500000000000000" pitchFamily="2" charset="0"/>
              </a:rPr>
              <a:t> </a:t>
            </a:r>
            <a:r>
              <a:rPr lang="fr-FR" sz="3200" b="1" dirty="0" err="1" smtClean="0">
                <a:solidFill>
                  <a:srgbClr val="1B50FF"/>
                </a:solidFill>
                <a:latin typeface="Chivo" panose="00000500000000000000" pitchFamily="2" charset="0"/>
              </a:rPr>
              <a:t>person</a:t>
            </a:r>
            <a:r>
              <a:rPr lang="fr-FR" sz="3200" b="1" dirty="0" smtClean="0">
                <a:solidFill>
                  <a:srgbClr val="1B50FF"/>
                </a:solidFill>
                <a:latin typeface="Chivo" panose="00000500000000000000" pitchFamily="2" charset="0"/>
              </a:rPr>
              <a:t> at the centre of the </a:t>
            </a:r>
            <a:r>
              <a:rPr lang="fr-FR" sz="3200" b="1" dirty="0" err="1" smtClean="0">
                <a:solidFill>
                  <a:srgbClr val="1B50FF"/>
                </a:solidFill>
                <a:latin typeface="Chivo" panose="00000500000000000000" pitchFamily="2" charset="0"/>
              </a:rPr>
              <a:t>relationship</a:t>
            </a:r>
            <a:endParaRPr lang="fr-FR" sz="3200" b="1" dirty="0">
              <a:solidFill>
                <a:srgbClr val="1B50FF"/>
              </a:solidFill>
              <a:latin typeface="Chivo" panose="00000500000000000000" pitchFamily="2" charset="0"/>
            </a:endParaRPr>
          </a:p>
        </p:txBody>
      </p:sp>
      <p:sp>
        <p:nvSpPr>
          <p:cNvPr id="5" name="Espace réservé du numéro de diapositive 4"/>
          <p:cNvSpPr>
            <a:spLocks noGrp="1"/>
          </p:cNvSpPr>
          <p:nvPr>
            <p:ph type="sldNum" sz="quarter" idx="12"/>
          </p:nvPr>
        </p:nvSpPr>
        <p:spPr/>
        <p:txBody>
          <a:bodyPr/>
          <a:lstStyle/>
          <a:p>
            <a:fld id="{7DC09696-8782-4BAD-8097-EF151A794B23}" type="slidenum">
              <a:rPr lang="fr-FR" smtClean="0">
                <a:solidFill>
                  <a:srgbClr val="4EFFB0"/>
                </a:solidFill>
              </a:rPr>
              <a:t>2</a:t>
            </a:fld>
            <a:endParaRPr lang="fr-FR" dirty="0">
              <a:solidFill>
                <a:srgbClr val="4EFFB0"/>
              </a:solidFill>
            </a:endParaRPr>
          </a:p>
        </p:txBody>
      </p:sp>
    </p:spTree>
    <p:extLst>
      <p:ext uri="{BB962C8B-B14F-4D97-AF65-F5344CB8AC3E}">
        <p14:creationId xmlns:p14="http://schemas.microsoft.com/office/powerpoint/2010/main" val="11201157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20</a:t>
            </a:fld>
            <a:endParaRPr lang="fr-FR"/>
          </a:p>
        </p:txBody>
      </p:sp>
      <p:sp>
        <p:nvSpPr>
          <p:cNvPr id="7" name="Ellipse 6"/>
          <p:cNvSpPr>
            <a:spLocks noChangeAspect="1"/>
          </p:cNvSpPr>
          <p:nvPr/>
        </p:nvSpPr>
        <p:spPr>
          <a:xfrm>
            <a:off x="361890" y="5618633"/>
            <a:ext cx="1102843" cy="110284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smtClean="0">
                <a:solidFill>
                  <a:srgbClr val="1B50FF"/>
                </a:solidFill>
                <a:latin typeface="Chivo" panose="00000500000000000000" pitchFamily="2" charset="0"/>
              </a:rPr>
              <a:t>Appropriation</a:t>
            </a:r>
            <a:endParaRPr lang="fr-FR" sz="700" b="1" dirty="0">
              <a:solidFill>
                <a:srgbClr val="1B50FF"/>
              </a:solidFill>
              <a:latin typeface="Chivo" panose="00000500000000000000" pitchFamily="2" charset="0"/>
            </a:endParaRPr>
          </a:p>
        </p:txBody>
      </p:sp>
      <p:sp>
        <p:nvSpPr>
          <p:cNvPr id="3" name="Rectangle 2"/>
          <p:cNvSpPr/>
          <p:nvPr/>
        </p:nvSpPr>
        <p:spPr>
          <a:xfrm>
            <a:off x="2070340" y="1152823"/>
            <a:ext cx="6668218" cy="5509200"/>
          </a:xfrm>
          <a:prstGeom prst="rect">
            <a:avLst/>
          </a:prstGeom>
        </p:spPr>
        <p:txBody>
          <a:bodyPr wrap="square">
            <a:spAutoFit/>
          </a:bodyPr>
          <a:lstStyle/>
          <a:p>
            <a:pPr algn="just"/>
            <a:r>
              <a:rPr lang="fr-FR" sz="1600" b="1" dirty="0" smtClean="0">
                <a:solidFill>
                  <a:srgbClr val="1B50FF"/>
                </a:solidFill>
                <a:latin typeface="Chivo" panose="00000500000000000000" pitchFamily="2" charset="0"/>
              </a:rPr>
              <a:t>Feedback</a:t>
            </a:r>
            <a:r>
              <a:rPr lang="fr-FR" sz="1600" dirty="0" smtClean="0">
                <a:solidFill>
                  <a:srgbClr val="1B50FF"/>
                </a:solidFill>
                <a:latin typeface="Chivo" panose="00000500000000000000" pitchFamily="2" charset="0"/>
              </a:rPr>
              <a:t>:</a:t>
            </a:r>
          </a:p>
          <a:p>
            <a:pPr marL="285750" lvl="0" indent="-285750" algn="just">
              <a:buFontTx/>
              <a:buChar char="-"/>
            </a:pPr>
            <a:r>
              <a:rPr lang="en-GB" sz="1600" b="1" dirty="0">
                <a:solidFill>
                  <a:srgbClr val="1B50FF"/>
                </a:solidFill>
                <a:latin typeface="Chivo" panose="00000500000000000000" pitchFamily="2" charset="0"/>
                <a:ea typeface="Arial Unicode MS"/>
              </a:rPr>
              <a:t>Head to head</a:t>
            </a:r>
            <a:r>
              <a:rPr lang="en-GB" sz="1600" dirty="0">
                <a:solidFill>
                  <a:srgbClr val="1B50FF"/>
                </a:solidFill>
                <a:latin typeface="Chivo" panose="00000500000000000000" pitchFamily="2" charset="0"/>
                <a:ea typeface="Arial Unicode MS"/>
              </a:rPr>
              <a:t>: intellect to intellect, for example between two scientists. There is a reciprocal relationship, in a formal or informal setting. The relationship remains rational and technical, focused only on the world of ideas and concepts; it does not engage the individual personally.</a:t>
            </a:r>
          </a:p>
          <a:p>
            <a:pPr marL="285750" lvl="0" indent="-285750" algn="just">
              <a:buFontTx/>
              <a:buChar char="-"/>
            </a:pPr>
            <a:r>
              <a:rPr lang="en-GB" sz="1600" b="1" dirty="0">
                <a:solidFill>
                  <a:srgbClr val="1B50FF"/>
                </a:solidFill>
                <a:latin typeface="Chivo" panose="00000500000000000000" pitchFamily="2" charset="0"/>
                <a:ea typeface="Arial Unicode MS"/>
              </a:rPr>
              <a:t>Head to heart</a:t>
            </a:r>
            <a:r>
              <a:rPr lang="en-GB" sz="1600" dirty="0">
                <a:solidFill>
                  <a:srgbClr val="1B50FF"/>
                </a:solidFill>
                <a:latin typeface="Chivo" panose="00000500000000000000" pitchFamily="2" charset="0"/>
                <a:ea typeface="Arial Unicode MS"/>
              </a:rPr>
              <a:t>: one thinks to stimulate the emotional part in the other. One tries to apply conceptual logic to a subject that is usually very personal to the other person, such as studying the way the other person's thoughts and emotions work. </a:t>
            </a:r>
            <a:endParaRPr lang="fr-FR" sz="1600" dirty="0">
              <a:solidFill>
                <a:srgbClr val="1B50FF"/>
              </a:solidFill>
              <a:latin typeface="Chivo" panose="00000500000000000000" pitchFamily="2" charset="0"/>
              <a:ea typeface="Arial Unicode MS"/>
            </a:endParaRPr>
          </a:p>
          <a:p>
            <a:pPr marL="285750" lvl="0" indent="-285750" algn="just">
              <a:buFontTx/>
              <a:buChar char="-"/>
            </a:pPr>
            <a:r>
              <a:rPr lang="en-GB" sz="1600" b="1" dirty="0">
                <a:solidFill>
                  <a:srgbClr val="1B50FF"/>
                </a:solidFill>
                <a:latin typeface="Chivo" panose="00000500000000000000" pitchFamily="2" charset="0"/>
                <a:ea typeface="Arial Unicode MS"/>
              </a:rPr>
              <a:t>Heart to head</a:t>
            </a:r>
            <a:r>
              <a:rPr lang="en-GB" sz="1600" dirty="0">
                <a:solidFill>
                  <a:srgbClr val="1B50FF"/>
                </a:solidFill>
                <a:latin typeface="Chivo" panose="00000500000000000000" pitchFamily="2" charset="0"/>
                <a:ea typeface="Arial Unicode MS"/>
              </a:rPr>
              <a:t>: a person comes to deliver a personal problem to an interlocutor who will process the information in a rational and conceptual way, notably in a logic of problem solving. This can be the case of a psychologist, a counsellor or a doctor.</a:t>
            </a:r>
            <a:endParaRPr lang="fr-FR" sz="1600" dirty="0">
              <a:solidFill>
                <a:srgbClr val="1B50FF"/>
              </a:solidFill>
              <a:latin typeface="Chivo" panose="00000500000000000000" pitchFamily="2" charset="0"/>
              <a:ea typeface="Arial Unicode MS"/>
            </a:endParaRPr>
          </a:p>
          <a:p>
            <a:pPr marL="285750" lvl="0" indent="-285750" algn="just">
              <a:buFontTx/>
              <a:buChar char="-"/>
            </a:pPr>
            <a:r>
              <a:rPr lang="en-GB" sz="1600" b="1" dirty="0">
                <a:solidFill>
                  <a:srgbClr val="1B50FF"/>
                </a:solidFill>
                <a:latin typeface="Chivo" panose="00000500000000000000" pitchFamily="2" charset="0"/>
                <a:ea typeface="Arial Unicode MS"/>
              </a:rPr>
              <a:t>Heart to heart</a:t>
            </a:r>
            <a:r>
              <a:rPr lang="en-GB" sz="1600" dirty="0">
                <a:solidFill>
                  <a:srgbClr val="1B50FF"/>
                </a:solidFill>
                <a:latin typeface="Chivo" panose="00000500000000000000" pitchFamily="2" charset="0"/>
                <a:ea typeface="Arial Unicode MS"/>
              </a:rPr>
              <a:t>: We communicate in an emphatic way, from emotions to emotions, the communication on both sides is not formal. There is a deep and instinctive form of listening and understanding that drives the protagonists and has no rational objective. It is just the flow, the exchange.</a:t>
            </a:r>
            <a:endParaRPr lang="en-GB" sz="1600" b="1" u="sng" dirty="0">
              <a:solidFill>
                <a:srgbClr val="1B50FF"/>
              </a:solidFill>
              <a:latin typeface="Chivo" panose="00000500000000000000" pitchFamily="2" charset="0"/>
              <a:ea typeface="Arial Unicode MS"/>
            </a:endParaRPr>
          </a:p>
          <a:p>
            <a:endParaRPr lang="fr-FR" sz="1600" dirty="0">
              <a:solidFill>
                <a:srgbClr val="1B50FF"/>
              </a:solidFill>
              <a:latin typeface="Chivo" panose="00000500000000000000" pitchFamily="2" charset="0"/>
            </a:endParaRPr>
          </a:p>
          <a:p>
            <a:endParaRPr lang="fr-FR" sz="1600" dirty="0">
              <a:solidFill>
                <a:srgbClr val="1B50FF"/>
              </a:solidFill>
              <a:latin typeface="Chivo" panose="00000500000000000000" pitchFamily="2" charset="0"/>
            </a:endParaRPr>
          </a:p>
          <a:p>
            <a:pPr algn="just"/>
            <a:endParaRPr lang="fr-FR" sz="1600" dirty="0">
              <a:solidFill>
                <a:srgbClr val="1B50FF"/>
              </a:solidFill>
              <a:latin typeface="Chivo" panose="00000500000000000000" pitchFamily="2" charset="0"/>
            </a:endParaRPr>
          </a:p>
        </p:txBody>
      </p:sp>
    </p:spTree>
    <p:extLst>
      <p:ext uri="{BB962C8B-B14F-4D97-AF65-F5344CB8AC3E}">
        <p14:creationId xmlns:p14="http://schemas.microsoft.com/office/powerpoint/2010/main" val="3650172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21</a:t>
            </a:fld>
            <a:endParaRPr lang="fr-FR"/>
          </a:p>
        </p:txBody>
      </p:sp>
      <p:sp>
        <p:nvSpPr>
          <p:cNvPr id="3" name="Rectangle 2"/>
          <p:cNvSpPr/>
          <p:nvPr/>
        </p:nvSpPr>
        <p:spPr>
          <a:xfrm>
            <a:off x="2037806" y="1271451"/>
            <a:ext cx="6834594" cy="2585323"/>
          </a:xfrm>
          <a:prstGeom prst="rect">
            <a:avLst/>
          </a:prstGeom>
        </p:spPr>
        <p:txBody>
          <a:bodyPr wrap="square">
            <a:spAutoFit/>
          </a:bodyPr>
          <a:lstStyle/>
          <a:p>
            <a:pPr algn="just"/>
            <a:r>
              <a:rPr lang="en-GB" b="1" dirty="0" smtClean="0">
                <a:solidFill>
                  <a:srgbClr val="4EFFB0"/>
                </a:solidFill>
                <a:latin typeface="Chivo" panose="00000500000000000000" pitchFamily="2" charset="0"/>
              </a:rPr>
              <a:t>Reflective </a:t>
            </a:r>
            <a:r>
              <a:rPr lang="en-GB" b="1" dirty="0">
                <a:solidFill>
                  <a:srgbClr val="4EFFB0"/>
                </a:solidFill>
                <a:latin typeface="Chivo" panose="00000500000000000000" pitchFamily="2" charset="0"/>
              </a:rPr>
              <a:t>practice</a:t>
            </a:r>
            <a:endParaRPr lang="fr-FR" b="1" dirty="0">
              <a:solidFill>
                <a:srgbClr val="4EFFB0"/>
              </a:solidFill>
              <a:latin typeface="Chivo" panose="00000500000000000000" pitchFamily="2" charset="0"/>
            </a:endParaRPr>
          </a:p>
          <a:p>
            <a:pPr algn="just"/>
            <a:endParaRPr lang="fr-FR" sz="1600" dirty="0">
              <a:solidFill>
                <a:srgbClr val="1B50FF"/>
              </a:solidFill>
              <a:latin typeface="Chivo" panose="00000500000000000000" pitchFamily="2" charset="0"/>
            </a:endParaRPr>
          </a:p>
          <a:p>
            <a:pPr algn="just"/>
            <a:r>
              <a:rPr lang="en-GB" sz="1600" dirty="0">
                <a:solidFill>
                  <a:srgbClr val="1B50FF"/>
                </a:solidFill>
                <a:latin typeface="Chivo" panose="00000500000000000000" pitchFamily="2" charset="0"/>
              </a:rPr>
              <a:t>Now, if you wish, you can make the link with your professional practices, by completing the other sections of your CHANGE OF VIEW Learning Logbook</a:t>
            </a:r>
            <a:r>
              <a:rPr lang="en-GB" sz="1600" dirty="0" smtClean="0">
                <a:solidFill>
                  <a:srgbClr val="1B50FF"/>
                </a:solidFill>
                <a:latin typeface="Chivo" panose="00000500000000000000" pitchFamily="2" charset="0"/>
              </a:rPr>
              <a:t>:</a:t>
            </a:r>
          </a:p>
          <a:p>
            <a:pPr algn="just"/>
            <a:endParaRPr lang="fr-FR" sz="1600" dirty="0">
              <a:solidFill>
                <a:srgbClr val="1B50FF"/>
              </a:solidFill>
              <a:latin typeface="Chivo" panose="00000500000000000000" pitchFamily="2" charset="0"/>
            </a:endParaRPr>
          </a:p>
          <a:p>
            <a:pPr algn="just"/>
            <a:r>
              <a:rPr lang="en-GB" sz="1600" dirty="0">
                <a:solidFill>
                  <a:srgbClr val="1B50FF"/>
                </a:solidFill>
                <a:latin typeface="Chivo" panose="00000500000000000000" pitchFamily="2" charset="0"/>
              </a:rPr>
              <a:t>- The section </a:t>
            </a:r>
            <a:r>
              <a:rPr lang="en-GB" sz="1600" i="1" dirty="0">
                <a:solidFill>
                  <a:srgbClr val="1B50FF"/>
                </a:solidFill>
                <a:latin typeface="Chivo" panose="00000500000000000000" pitchFamily="2" charset="0"/>
              </a:rPr>
              <a:t>“How do I feel?”</a:t>
            </a:r>
            <a:endParaRPr lang="fr-FR" sz="1600" i="1" dirty="0">
              <a:solidFill>
                <a:srgbClr val="1B50FF"/>
              </a:solidFill>
              <a:latin typeface="Chivo" panose="00000500000000000000" pitchFamily="2" charset="0"/>
            </a:endParaRPr>
          </a:p>
          <a:p>
            <a:pPr algn="just"/>
            <a:r>
              <a:rPr lang="en-GB" sz="1600" dirty="0">
                <a:solidFill>
                  <a:srgbClr val="1B50FF"/>
                </a:solidFill>
                <a:latin typeface="Chivo" panose="00000500000000000000" pitchFamily="2" charset="0"/>
              </a:rPr>
              <a:t>- The section </a:t>
            </a:r>
            <a:r>
              <a:rPr lang="en-GB" sz="1600" i="1" dirty="0">
                <a:solidFill>
                  <a:srgbClr val="1B50FF"/>
                </a:solidFill>
                <a:latin typeface="Chivo" panose="00000500000000000000" pitchFamily="2" charset="0"/>
              </a:rPr>
              <a:t>“What has changed in my view?”</a:t>
            </a:r>
            <a:endParaRPr lang="fr-FR" sz="1600" i="1" dirty="0">
              <a:solidFill>
                <a:srgbClr val="1B50FF"/>
              </a:solidFill>
              <a:latin typeface="Chivo" panose="00000500000000000000" pitchFamily="2" charset="0"/>
            </a:endParaRPr>
          </a:p>
          <a:p>
            <a:pPr algn="just"/>
            <a:r>
              <a:rPr lang="en-GB" sz="1600" dirty="0">
                <a:solidFill>
                  <a:srgbClr val="1B50FF"/>
                </a:solidFill>
                <a:latin typeface="Chivo" panose="00000500000000000000" pitchFamily="2" charset="0"/>
              </a:rPr>
              <a:t>- The section </a:t>
            </a:r>
            <a:r>
              <a:rPr lang="en-GB" sz="1600" i="1" dirty="0">
                <a:solidFill>
                  <a:srgbClr val="1B50FF"/>
                </a:solidFill>
                <a:latin typeface="Chivo" panose="00000500000000000000" pitchFamily="2" charset="0"/>
              </a:rPr>
              <a:t>“How do I plan to put it into practice?”</a:t>
            </a:r>
            <a:endParaRPr lang="fr-FR" sz="1600" i="1" dirty="0">
              <a:solidFill>
                <a:srgbClr val="1B50FF"/>
              </a:solidFill>
              <a:latin typeface="Chivo" panose="00000500000000000000" pitchFamily="2" charset="0"/>
            </a:endParaRPr>
          </a:p>
          <a:p>
            <a:pPr algn="just"/>
            <a:r>
              <a:rPr lang="en-GB" sz="1600" dirty="0">
                <a:solidFill>
                  <a:srgbClr val="1B50FF"/>
                </a:solidFill>
                <a:latin typeface="Chivo" panose="00000500000000000000" pitchFamily="2" charset="0"/>
              </a:rPr>
              <a:t>- The section </a:t>
            </a:r>
            <a:r>
              <a:rPr lang="en-GB" sz="1600" i="1" dirty="0">
                <a:solidFill>
                  <a:srgbClr val="1B50FF"/>
                </a:solidFill>
                <a:latin typeface="Chivo" panose="00000500000000000000" pitchFamily="2" charset="0"/>
              </a:rPr>
              <a:t>“What would I like to know more about?”</a:t>
            </a:r>
            <a:endParaRPr lang="fr-FR" sz="1600" i="1" dirty="0">
              <a:solidFill>
                <a:srgbClr val="1B50FF"/>
              </a:solidFill>
              <a:latin typeface="Chivo" panose="00000500000000000000" pitchFamily="2" charset="0"/>
            </a:endParaRPr>
          </a:p>
        </p:txBody>
      </p:sp>
      <p:sp>
        <p:nvSpPr>
          <p:cNvPr id="5" name="Ellipse 4"/>
          <p:cNvSpPr>
            <a:spLocks noChangeAspect="1"/>
          </p:cNvSpPr>
          <p:nvPr/>
        </p:nvSpPr>
        <p:spPr>
          <a:xfrm>
            <a:off x="361890" y="5618633"/>
            <a:ext cx="1102843" cy="1102843"/>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err="1" smtClean="0">
                <a:solidFill>
                  <a:srgbClr val="1B50FF"/>
                </a:solidFill>
                <a:latin typeface="Chivo" panose="00000500000000000000" pitchFamily="2" charset="0"/>
              </a:rPr>
              <a:t>Reflective</a:t>
            </a:r>
            <a:r>
              <a:rPr lang="fr-FR" sz="700" b="1" dirty="0" smtClean="0">
                <a:solidFill>
                  <a:srgbClr val="1B50FF"/>
                </a:solidFill>
                <a:latin typeface="Chivo" panose="00000500000000000000" pitchFamily="2" charset="0"/>
              </a:rPr>
              <a:t> practice</a:t>
            </a:r>
            <a:endParaRPr lang="fr-FR" sz="700" b="1" dirty="0">
              <a:solidFill>
                <a:srgbClr val="1B50FF"/>
              </a:solidFill>
              <a:latin typeface="Chivo" panose="00000500000000000000" pitchFamily="2" charset="0"/>
            </a:endParaRPr>
          </a:p>
        </p:txBody>
      </p:sp>
    </p:spTree>
    <p:extLst>
      <p:ext uri="{BB962C8B-B14F-4D97-AF65-F5344CB8AC3E}">
        <p14:creationId xmlns:p14="http://schemas.microsoft.com/office/powerpoint/2010/main" val="1284273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7" end="7"/>
                                            </p:txEl>
                                          </p:spTgt>
                                        </p:tgtEl>
                                        <p:attrNameLst>
                                          <p:attrName>style.visibility</p:attrName>
                                        </p:attrNameLst>
                                      </p:cBhvr>
                                      <p:to>
                                        <p:strVal val="visible"/>
                                      </p:to>
                                    </p:set>
                                    <p:animEffect transition="in" filter="fade">
                                      <p:cBhvr>
                                        <p:cTn id="12" dur="500"/>
                                        <p:tgtEl>
                                          <p:spTgt spid="3">
                                            <p:txEl>
                                              <p:pRg st="7" end="7"/>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22</a:t>
            </a:fld>
            <a:endParaRPr lang="fr-FR"/>
          </a:p>
        </p:txBody>
      </p:sp>
      <p:sp>
        <p:nvSpPr>
          <p:cNvPr id="3" name="Rectangle 2"/>
          <p:cNvSpPr/>
          <p:nvPr/>
        </p:nvSpPr>
        <p:spPr>
          <a:xfrm>
            <a:off x="2020389" y="1436914"/>
            <a:ext cx="6852011" cy="2092881"/>
          </a:xfrm>
          <a:prstGeom prst="rect">
            <a:avLst/>
          </a:prstGeom>
        </p:spPr>
        <p:txBody>
          <a:bodyPr wrap="square">
            <a:spAutoFit/>
          </a:bodyPr>
          <a:lstStyle/>
          <a:p>
            <a:pPr algn="just"/>
            <a:r>
              <a:rPr lang="en-GB" b="1" dirty="0" smtClean="0">
                <a:solidFill>
                  <a:srgbClr val="4EFFB0"/>
                </a:solidFill>
                <a:latin typeface="Chivo" panose="00000500000000000000" pitchFamily="2" charset="0"/>
              </a:rPr>
              <a:t>Breathing </a:t>
            </a:r>
            <a:r>
              <a:rPr lang="en-GB" b="1" dirty="0">
                <a:solidFill>
                  <a:srgbClr val="4EFFB0"/>
                </a:solidFill>
                <a:latin typeface="Chivo" panose="00000500000000000000" pitchFamily="2" charset="0"/>
              </a:rPr>
              <a:t>time</a:t>
            </a:r>
            <a:endParaRPr lang="fr-FR" b="1" dirty="0">
              <a:solidFill>
                <a:srgbClr val="4EFFB0"/>
              </a:solidFill>
              <a:latin typeface="Chivo" panose="00000500000000000000" pitchFamily="2" charset="0"/>
            </a:endParaRPr>
          </a:p>
          <a:p>
            <a:pPr algn="just"/>
            <a:endParaRPr lang="fr-BE" sz="1600" dirty="0">
              <a:solidFill>
                <a:srgbClr val="1B50FF"/>
              </a:solidFill>
              <a:latin typeface="Chivo" panose="00000500000000000000" pitchFamily="2" charset="0"/>
            </a:endParaRPr>
          </a:p>
          <a:p>
            <a:pPr algn="just"/>
            <a:r>
              <a:rPr lang="en-GB" sz="1600" dirty="0">
                <a:solidFill>
                  <a:srgbClr val="1B50FF"/>
                </a:solidFill>
                <a:latin typeface="Chivo" panose="00000500000000000000" pitchFamily="2" charset="0"/>
              </a:rPr>
              <a:t>To conclude this teaching sequence, we suggest that you take another 5-10 minutes of breathing time, following </a:t>
            </a:r>
            <a:r>
              <a:rPr lang="en-GB" sz="1600" dirty="0" smtClean="0">
                <a:solidFill>
                  <a:srgbClr val="1B50FF"/>
                </a:solidFill>
                <a:latin typeface="Chivo" panose="00000500000000000000" pitchFamily="2" charset="0"/>
              </a:rPr>
              <a:t>the instructions.</a:t>
            </a:r>
          </a:p>
          <a:p>
            <a:pPr algn="just"/>
            <a:endParaRPr lang="en-GB" sz="1600" dirty="0">
              <a:solidFill>
                <a:srgbClr val="1B50FF"/>
              </a:solidFill>
              <a:latin typeface="Chivo" panose="00000500000000000000" pitchFamily="2" charset="0"/>
            </a:endParaRPr>
          </a:p>
          <a:p>
            <a:pPr algn="just"/>
            <a:r>
              <a:rPr lang="en-GB" sz="1600" dirty="0" smtClean="0">
                <a:solidFill>
                  <a:srgbClr val="1B50FF"/>
                </a:solidFill>
                <a:latin typeface="Chivo" panose="00000500000000000000" pitchFamily="2" charset="0"/>
              </a:rPr>
              <a:t>To </a:t>
            </a:r>
            <a:r>
              <a:rPr lang="en-GB" sz="1600" dirty="0">
                <a:solidFill>
                  <a:srgbClr val="1B50FF"/>
                </a:solidFill>
                <a:latin typeface="Chivo" panose="00000500000000000000" pitchFamily="2" charset="0"/>
              </a:rPr>
              <a:t>find out the instructions</a:t>
            </a:r>
            <a:r>
              <a:rPr lang="en-GB" sz="1600" dirty="0" smtClean="0">
                <a:solidFill>
                  <a:srgbClr val="1B50FF"/>
                </a:solidFill>
                <a:latin typeface="Chivo" panose="00000500000000000000" pitchFamily="2" charset="0"/>
              </a:rPr>
              <a:t>, click here: </a:t>
            </a:r>
          </a:p>
          <a:p>
            <a:pPr algn="just"/>
            <a:endParaRPr lang="en-GB" sz="1600" dirty="0" smtClean="0">
              <a:solidFill>
                <a:srgbClr val="1B50FF"/>
              </a:solidFill>
              <a:latin typeface="Chivo" panose="00000500000000000000" pitchFamily="2" charset="0"/>
            </a:endParaRPr>
          </a:p>
          <a:p>
            <a:pPr algn="just"/>
            <a:endParaRPr lang="en-GB" sz="1600" dirty="0">
              <a:solidFill>
                <a:srgbClr val="1B50FF"/>
              </a:solidFill>
              <a:latin typeface="Chivo" panose="00000500000000000000" pitchFamily="2" charset="0"/>
            </a:endParaRPr>
          </a:p>
        </p:txBody>
      </p:sp>
      <p:sp>
        <p:nvSpPr>
          <p:cNvPr id="5" name="Ellipse 4"/>
          <p:cNvSpPr>
            <a:spLocks noChangeAspect="1"/>
          </p:cNvSpPr>
          <p:nvPr/>
        </p:nvSpPr>
        <p:spPr>
          <a:xfrm>
            <a:off x="361890" y="5618633"/>
            <a:ext cx="1102843" cy="110284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a:solidFill>
                  <a:srgbClr val="1B50FF"/>
                </a:solidFill>
                <a:latin typeface="Chivo" panose="00000500000000000000" pitchFamily="2" charset="0"/>
              </a:rPr>
              <a:t>E</a:t>
            </a:r>
            <a:r>
              <a:rPr lang="fr-FR" sz="700" b="1" dirty="0" smtClean="0">
                <a:solidFill>
                  <a:srgbClr val="1B50FF"/>
                </a:solidFill>
                <a:latin typeface="Chivo" panose="00000500000000000000" pitchFamily="2" charset="0"/>
              </a:rPr>
              <a:t>motion / Body </a:t>
            </a:r>
            <a:endParaRPr lang="fr-FR" sz="700" b="1" dirty="0">
              <a:solidFill>
                <a:srgbClr val="1B50FF"/>
              </a:solidFill>
              <a:latin typeface="Chivo" panose="00000500000000000000" pitchFamily="2" charset="0"/>
            </a:endParaRPr>
          </a:p>
        </p:txBody>
      </p:sp>
      <p:pic>
        <p:nvPicPr>
          <p:cNvPr id="4" name="3.Body Scan_E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970587" y="2648948"/>
            <a:ext cx="487363" cy="487363"/>
          </a:xfrm>
          <a:prstGeom prst="rect">
            <a:avLst/>
          </a:prstGeom>
        </p:spPr>
      </p:pic>
    </p:spTree>
    <p:extLst>
      <p:ext uri="{BB962C8B-B14F-4D97-AF65-F5344CB8AC3E}">
        <p14:creationId xmlns:p14="http://schemas.microsoft.com/office/powerpoint/2010/main" val="3641575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7DC09696-8782-4BAD-8097-EF151A794B23}" type="slidenum">
              <a:rPr lang="fr-FR" smtClean="0"/>
              <a:t>3</a:t>
            </a:fld>
            <a:endParaRPr lang="fr-FR"/>
          </a:p>
        </p:txBody>
      </p:sp>
      <p:sp>
        <p:nvSpPr>
          <p:cNvPr id="10" name="ZoneTexte 9"/>
          <p:cNvSpPr txBox="1"/>
          <p:nvPr/>
        </p:nvSpPr>
        <p:spPr>
          <a:xfrm>
            <a:off x="2037806" y="1236616"/>
            <a:ext cx="6609805" cy="400110"/>
          </a:xfrm>
          <a:prstGeom prst="rect">
            <a:avLst/>
          </a:prstGeom>
          <a:noFill/>
        </p:spPr>
        <p:txBody>
          <a:bodyPr wrap="square" rtlCol="0">
            <a:spAutoFit/>
          </a:bodyPr>
          <a:lstStyle/>
          <a:p>
            <a:pPr algn="ctr"/>
            <a:r>
              <a:rPr lang="en-GB" sz="2000" b="1" dirty="0" smtClean="0">
                <a:solidFill>
                  <a:srgbClr val="4EFFB0"/>
                </a:solidFill>
                <a:latin typeface="Chivo" panose="00000500000000000000" pitchFamily="2" charset="0"/>
              </a:rPr>
              <a:t>SUMMARY OF THE PEDAGOGICAL SEQUENCE</a:t>
            </a:r>
            <a:endParaRPr lang="fr-FR" sz="2000" b="1" dirty="0">
              <a:solidFill>
                <a:srgbClr val="4EFFB0"/>
              </a:solidFill>
              <a:latin typeface="Chivo" panose="00000500000000000000" pitchFamily="2" charset="0"/>
            </a:endParaRPr>
          </a:p>
        </p:txBody>
      </p:sp>
      <p:graphicFrame>
        <p:nvGraphicFramePr>
          <p:cNvPr id="17" name="Tableau 16"/>
          <p:cNvGraphicFramePr>
            <a:graphicFrameLocks noGrp="1"/>
          </p:cNvGraphicFramePr>
          <p:nvPr>
            <p:extLst>
              <p:ext uri="{D42A27DB-BD31-4B8C-83A1-F6EECF244321}">
                <p14:modId xmlns:p14="http://schemas.microsoft.com/office/powerpoint/2010/main" val="900827805"/>
              </p:ext>
            </p:extLst>
          </p:nvPr>
        </p:nvGraphicFramePr>
        <p:xfrm>
          <a:off x="2217026" y="2000591"/>
          <a:ext cx="6298324" cy="3200400"/>
        </p:xfrm>
        <a:graphic>
          <a:graphicData uri="http://schemas.openxmlformats.org/drawingml/2006/table">
            <a:tbl>
              <a:tblPr firstRow="1" bandRow="1">
                <a:tableStyleId>{22838BEF-8BB2-4498-84A7-C5851F593DF1}</a:tableStyleId>
              </a:tblPr>
              <a:tblGrid>
                <a:gridCol w="622738">
                  <a:extLst>
                    <a:ext uri="{9D8B030D-6E8A-4147-A177-3AD203B41FA5}">
                      <a16:colId xmlns:a16="http://schemas.microsoft.com/office/drawing/2014/main" val="521946630"/>
                    </a:ext>
                  </a:extLst>
                </a:gridCol>
                <a:gridCol w="5675586">
                  <a:extLst>
                    <a:ext uri="{9D8B030D-6E8A-4147-A177-3AD203B41FA5}">
                      <a16:colId xmlns:a16="http://schemas.microsoft.com/office/drawing/2014/main" val="2522178678"/>
                    </a:ext>
                  </a:extLst>
                </a:gridCol>
              </a:tblGrid>
              <a:tr h="370840">
                <a:tc>
                  <a:txBody>
                    <a:bodyPr/>
                    <a:lstStyle/>
                    <a:p>
                      <a:pPr algn="just"/>
                      <a:endParaRPr lang="fr-FR" sz="2800" b="0" dirty="0">
                        <a:solidFill>
                          <a:srgbClr val="1B50FF"/>
                        </a:solidFill>
                        <a:latin typeface="Chivo" panose="00000500000000000000" pitchFamily="2" charset="0"/>
                      </a:endParaRPr>
                    </a:p>
                  </a:txBody>
                  <a:tcPr>
                    <a:lnL w="12700" cap="flat" cmpd="sng" algn="ctr">
                      <a:solidFill>
                        <a:srgbClr val="1B50FF"/>
                      </a:solidFill>
                      <a:prstDash val="solid"/>
                      <a:round/>
                      <a:headEnd type="none" w="med" len="med"/>
                      <a:tailEnd type="none" w="med" len="med"/>
                    </a:lnL>
                    <a:lnR w="12700" cap="flat" cmpd="sng" algn="ctr">
                      <a:solidFill>
                        <a:srgbClr val="1B50FF"/>
                      </a:solidFill>
                      <a:prstDash val="solid"/>
                      <a:round/>
                      <a:headEnd type="none" w="med" len="med"/>
                      <a:tailEnd type="none" w="med" len="med"/>
                    </a:lnR>
                    <a:lnT w="12700" cap="flat" cmpd="sng" algn="ctr">
                      <a:solidFill>
                        <a:srgbClr val="1B50FF"/>
                      </a:solidFill>
                      <a:prstDash val="solid"/>
                      <a:round/>
                      <a:headEnd type="none" w="med" len="med"/>
                      <a:tailEnd type="none" w="med" len="med"/>
                    </a:lnT>
                    <a:lnB w="12700" cap="flat" cmpd="sng" algn="ctr">
                      <a:solidFill>
                        <a:srgbClr val="1B50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r>
                        <a:rPr lang="en-GB" sz="1600" b="1" u="sng" kern="1200" baseline="0" dirty="0" smtClean="0">
                          <a:solidFill>
                            <a:srgbClr val="1B50FF"/>
                          </a:solidFill>
                          <a:latin typeface="Chivo" panose="00000500000000000000" pitchFamily="2" charset="0"/>
                          <a:ea typeface="+mn-ea"/>
                          <a:cs typeface="+mn-cs"/>
                        </a:rPr>
                        <a:t>Introduction</a:t>
                      </a:r>
                      <a:r>
                        <a:rPr lang="en-GB" sz="1600" b="0" u="none" kern="1200" baseline="0" dirty="0" smtClean="0">
                          <a:solidFill>
                            <a:srgbClr val="1B50FF"/>
                          </a:solidFill>
                          <a:latin typeface="Chivo" panose="00000500000000000000" pitchFamily="2" charset="0"/>
                          <a:ea typeface="+mn-ea"/>
                          <a:cs typeface="+mn-cs"/>
                        </a:rPr>
                        <a:t>:</a:t>
                      </a:r>
                      <a:r>
                        <a:rPr lang="en-GB" sz="1600" b="1" u="none" kern="1200" baseline="0" dirty="0" smtClean="0">
                          <a:solidFill>
                            <a:srgbClr val="1B50FF"/>
                          </a:solidFill>
                          <a:latin typeface="Chivo" panose="00000500000000000000" pitchFamily="2" charset="0"/>
                          <a:ea typeface="+mn-ea"/>
                          <a:cs typeface="+mn-cs"/>
                        </a:rPr>
                        <a:t> </a:t>
                      </a:r>
                      <a:r>
                        <a:rPr lang="en-GB" sz="1600" b="0" kern="1200" baseline="0" dirty="0" smtClean="0">
                          <a:solidFill>
                            <a:srgbClr val="1B50FF"/>
                          </a:solidFill>
                          <a:latin typeface="Chivo" panose="00000500000000000000" pitchFamily="2" charset="0"/>
                          <a:ea typeface="+mn-ea"/>
                          <a:cs typeface="+mn-cs"/>
                        </a:rPr>
                        <a:t>the outline of the sequence</a:t>
                      </a:r>
                      <a:endParaRPr lang="fr-FR" sz="1600" b="0" kern="1200" baseline="0" dirty="0">
                        <a:solidFill>
                          <a:srgbClr val="1B50FF"/>
                        </a:solidFill>
                        <a:latin typeface="Chivo" panose="00000500000000000000" pitchFamily="2" charset="0"/>
                        <a:ea typeface="+mn-ea"/>
                        <a:cs typeface="+mn-cs"/>
                      </a:endParaRPr>
                    </a:p>
                  </a:txBody>
                  <a:tcPr anchor="ctr">
                    <a:lnL w="12700" cap="flat" cmpd="sng" algn="ctr">
                      <a:solidFill>
                        <a:srgbClr val="1B50FF"/>
                      </a:solidFill>
                      <a:prstDash val="solid"/>
                      <a:round/>
                      <a:headEnd type="none" w="med" len="med"/>
                      <a:tailEnd type="none" w="med" len="med"/>
                    </a:lnL>
                    <a:lnR w="12700" cap="flat" cmpd="sng" algn="ctr">
                      <a:solidFill>
                        <a:srgbClr val="1B50FF"/>
                      </a:solidFill>
                      <a:prstDash val="solid"/>
                      <a:round/>
                      <a:headEnd type="none" w="med" len="med"/>
                      <a:tailEnd type="none" w="med" len="med"/>
                    </a:lnR>
                    <a:lnT w="12700" cap="flat" cmpd="sng" algn="ctr">
                      <a:solidFill>
                        <a:srgbClr val="1B50FF"/>
                      </a:solidFill>
                      <a:prstDash val="solid"/>
                      <a:round/>
                      <a:headEnd type="none" w="med" len="med"/>
                      <a:tailEnd type="none" w="med" len="med"/>
                    </a:lnT>
                    <a:lnB w="12700" cap="flat" cmpd="sng" algn="ctr">
                      <a:solidFill>
                        <a:srgbClr val="1B50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28759538"/>
                  </a:ext>
                </a:extLst>
              </a:tr>
              <a:tr h="370840">
                <a:tc>
                  <a:txBody>
                    <a:bodyPr/>
                    <a:lstStyle/>
                    <a:p>
                      <a:pPr algn="just"/>
                      <a:endParaRPr lang="fr-FR" sz="2800" b="0" dirty="0">
                        <a:solidFill>
                          <a:srgbClr val="1B50FF"/>
                        </a:solidFill>
                        <a:latin typeface="Chivo" panose="00000500000000000000" pitchFamily="2" charset="0"/>
                      </a:endParaRPr>
                    </a:p>
                  </a:txBody>
                  <a:tcPr>
                    <a:lnL w="12700" cap="flat" cmpd="sng" algn="ctr">
                      <a:solidFill>
                        <a:srgbClr val="1B50FF"/>
                      </a:solidFill>
                      <a:prstDash val="solid"/>
                      <a:round/>
                      <a:headEnd type="none" w="med" len="med"/>
                      <a:tailEnd type="none" w="med" len="med"/>
                    </a:lnL>
                    <a:lnR w="12700" cap="flat" cmpd="sng" algn="ctr">
                      <a:solidFill>
                        <a:srgbClr val="1B50FF"/>
                      </a:solidFill>
                      <a:prstDash val="solid"/>
                      <a:round/>
                      <a:headEnd type="none" w="med" len="med"/>
                      <a:tailEnd type="none" w="med" len="med"/>
                    </a:lnR>
                    <a:lnT w="12700" cap="flat" cmpd="sng" algn="ctr">
                      <a:solidFill>
                        <a:srgbClr val="1B50FF"/>
                      </a:solidFill>
                      <a:prstDash val="solid"/>
                      <a:round/>
                      <a:headEnd type="none" w="med" len="med"/>
                      <a:tailEnd type="none" w="med" len="med"/>
                    </a:lnT>
                    <a:lnB w="12700" cap="flat" cmpd="sng" algn="ctr">
                      <a:solidFill>
                        <a:srgbClr val="1B50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r>
                        <a:rPr lang="en-GB" sz="1600" b="1" u="sng" kern="1200" dirty="0" smtClean="0">
                          <a:solidFill>
                            <a:srgbClr val="1B50FF"/>
                          </a:solidFill>
                          <a:latin typeface="Chivo" panose="00000500000000000000" pitchFamily="2" charset="0"/>
                          <a:ea typeface="+mn-ea"/>
                          <a:cs typeface="+mn-cs"/>
                        </a:rPr>
                        <a:t>Reflective practice</a:t>
                      </a:r>
                      <a:r>
                        <a:rPr lang="en-GB" sz="1600" b="0" u="none" kern="1200" dirty="0" smtClean="0">
                          <a:solidFill>
                            <a:srgbClr val="1B50FF"/>
                          </a:solidFill>
                          <a:latin typeface="Chivo" panose="00000500000000000000" pitchFamily="2" charset="0"/>
                          <a:ea typeface="+mn-ea"/>
                          <a:cs typeface="+mn-cs"/>
                        </a:rPr>
                        <a:t>:</a:t>
                      </a:r>
                      <a:r>
                        <a:rPr lang="en-GB" sz="1600" b="1" u="none" kern="1200" dirty="0" smtClean="0">
                          <a:solidFill>
                            <a:srgbClr val="1B50FF"/>
                          </a:solidFill>
                          <a:latin typeface="Chivo" panose="00000500000000000000" pitchFamily="2" charset="0"/>
                          <a:ea typeface="+mn-ea"/>
                          <a:cs typeface="+mn-cs"/>
                        </a:rPr>
                        <a:t> </a:t>
                      </a:r>
                      <a:r>
                        <a:rPr lang="en-GB" sz="1600" b="0" u="none" kern="1200" dirty="0" smtClean="0">
                          <a:solidFill>
                            <a:srgbClr val="1B50FF"/>
                          </a:solidFill>
                          <a:latin typeface="Chivo" panose="00000500000000000000" pitchFamily="2" charset="0"/>
                          <a:ea typeface="+mn-ea"/>
                          <a:cs typeface="+mn-cs"/>
                        </a:rPr>
                        <a:t>a few exercises or a teaser to help you look at the sequence </a:t>
                      </a:r>
                      <a:r>
                        <a:rPr lang="en-GB" sz="1600" b="0" u="sng" kern="1200" dirty="0" smtClean="0">
                          <a:solidFill>
                            <a:srgbClr val="1B50FF"/>
                          </a:solidFill>
                          <a:latin typeface="Chivo" panose="00000500000000000000" pitchFamily="2" charset="0"/>
                          <a:ea typeface="+mn-ea"/>
                          <a:cs typeface="+mn-cs"/>
                        </a:rPr>
                        <a:t>before</a:t>
                      </a:r>
                      <a:r>
                        <a:rPr lang="en-GB" sz="1600" b="0" u="none" kern="1200" dirty="0" smtClean="0">
                          <a:solidFill>
                            <a:srgbClr val="1B50FF"/>
                          </a:solidFill>
                          <a:latin typeface="Chivo" panose="00000500000000000000" pitchFamily="2" charset="0"/>
                          <a:ea typeface="+mn-ea"/>
                          <a:cs typeface="+mn-cs"/>
                        </a:rPr>
                        <a:t> you discover it (your pre-representations) </a:t>
                      </a:r>
                      <a:r>
                        <a:rPr lang="en-GB" sz="1600" b="0" u="sng" kern="1200" dirty="0" smtClean="0">
                          <a:solidFill>
                            <a:srgbClr val="1B50FF"/>
                          </a:solidFill>
                          <a:latin typeface="Chivo" panose="00000500000000000000" pitchFamily="2" charset="0"/>
                          <a:ea typeface="+mn-ea"/>
                          <a:cs typeface="+mn-cs"/>
                        </a:rPr>
                        <a:t>and</a:t>
                      </a:r>
                      <a:r>
                        <a:rPr lang="en-GB" sz="1600" b="0" u="none" kern="1200" dirty="0" smtClean="0">
                          <a:solidFill>
                            <a:srgbClr val="1B50FF"/>
                          </a:solidFill>
                          <a:latin typeface="Chivo" panose="00000500000000000000" pitchFamily="2" charset="0"/>
                          <a:ea typeface="+mn-ea"/>
                          <a:cs typeface="+mn-cs"/>
                        </a:rPr>
                        <a:t> a time for reflection </a:t>
                      </a:r>
                      <a:r>
                        <a:rPr lang="en-GB" sz="1600" b="0" u="sng" kern="1200" dirty="0" smtClean="0">
                          <a:solidFill>
                            <a:srgbClr val="1B50FF"/>
                          </a:solidFill>
                          <a:latin typeface="Chivo" panose="00000500000000000000" pitchFamily="2" charset="0"/>
                          <a:ea typeface="+mn-ea"/>
                          <a:cs typeface="+mn-cs"/>
                        </a:rPr>
                        <a:t>after</a:t>
                      </a:r>
                      <a:r>
                        <a:rPr lang="en-GB" sz="1600" b="0" u="none" kern="1200" dirty="0" smtClean="0">
                          <a:solidFill>
                            <a:srgbClr val="1B50FF"/>
                          </a:solidFill>
                          <a:latin typeface="Chivo" panose="00000500000000000000" pitchFamily="2" charset="0"/>
                          <a:ea typeface="+mn-ea"/>
                          <a:cs typeface="+mn-cs"/>
                        </a:rPr>
                        <a:t> learning the content (what did you feel, learn?)</a:t>
                      </a:r>
                      <a:endParaRPr lang="fr-FR" sz="1600" b="0" u="none" kern="1200" dirty="0">
                        <a:solidFill>
                          <a:srgbClr val="1B50FF"/>
                        </a:solidFill>
                        <a:latin typeface="Chivo" panose="00000500000000000000" pitchFamily="2" charset="0"/>
                        <a:ea typeface="+mn-ea"/>
                        <a:cs typeface="+mn-cs"/>
                      </a:endParaRPr>
                    </a:p>
                  </a:txBody>
                  <a:tcPr anchor="ctr">
                    <a:lnL w="12700" cap="flat" cmpd="sng" algn="ctr">
                      <a:solidFill>
                        <a:srgbClr val="1B50FF"/>
                      </a:solidFill>
                      <a:prstDash val="solid"/>
                      <a:round/>
                      <a:headEnd type="none" w="med" len="med"/>
                      <a:tailEnd type="none" w="med" len="med"/>
                    </a:lnL>
                    <a:lnR w="12700" cap="flat" cmpd="sng" algn="ctr">
                      <a:solidFill>
                        <a:srgbClr val="1B50FF"/>
                      </a:solidFill>
                      <a:prstDash val="solid"/>
                      <a:round/>
                      <a:headEnd type="none" w="med" len="med"/>
                      <a:tailEnd type="none" w="med" len="med"/>
                    </a:lnR>
                    <a:lnT w="12700" cap="flat" cmpd="sng" algn="ctr">
                      <a:solidFill>
                        <a:srgbClr val="1B50FF"/>
                      </a:solidFill>
                      <a:prstDash val="solid"/>
                      <a:round/>
                      <a:headEnd type="none" w="med" len="med"/>
                      <a:tailEnd type="none" w="med" len="med"/>
                    </a:lnT>
                    <a:lnB w="12700" cap="flat" cmpd="sng" algn="ctr">
                      <a:solidFill>
                        <a:srgbClr val="1B50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49846763"/>
                  </a:ext>
                </a:extLst>
              </a:tr>
              <a:tr h="370840">
                <a:tc>
                  <a:txBody>
                    <a:bodyPr/>
                    <a:lstStyle/>
                    <a:p>
                      <a:pPr algn="just"/>
                      <a:endParaRPr lang="fr-FR" sz="2800" b="0" dirty="0">
                        <a:solidFill>
                          <a:srgbClr val="1B50FF"/>
                        </a:solidFill>
                        <a:latin typeface="Chivo" panose="00000500000000000000" pitchFamily="2" charset="0"/>
                      </a:endParaRPr>
                    </a:p>
                  </a:txBody>
                  <a:tcPr>
                    <a:lnL w="12700" cap="flat" cmpd="sng" algn="ctr">
                      <a:solidFill>
                        <a:srgbClr val="1B50FF"/>
                      </a:solidFill>
                      <a:prstDash val="solid"/>
                      <a:round/>
                      <a:headEnd type="none" w="med" len="med"/>
                      <a:tailEnd type="none" w="med" len="med"/>
                    </a:lnL>
                    <a:lnR w="12700" cap="flat" cmpd="sng" algn="ctr">
                      <a:solidFill>
                        <a:srgbClr val="1B50FF"/>
                      </a:solidFill>
                      <a:prstDash val="solid"/>
                      <a:round/>
                      <a:headEnd type="none" w="med" len="med"/>
                      <a:tailEnd type="none" w="med" len="med"/>
                    </a:lnR>
                    <a:lnT w="12700" cap="flat" cmpd="sng" algn="ctr">
                      <a:solidFill>
                        <a:srgbClr val="1B50FF"/>
                      </a:solidFill>
                      <a:prstDash val="solid"/>
                      <a:round/>
                      <a:headEnd type="none" w="med" len="med"/>
                      <a:tailEnd type="none" w="med" len="med"/>
                    </a:lnT>
                    <a:lnB w="12700" cap="flat" cmpd="sng" algn="ctr">
                      <a:solidFill>
                        <a:srgbClr val="1B50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GB" sz="1600" b="1" u="sng" kern="1200" baseline="0" dirty="0" smtClean="0">
                          <a:solidFill>
                            <a:srgbClr val="1B50FF"/>
                          </a:solidFill>
                          <a:latin typeface="Chivo" panose="00000500000000000000" pitchFamily="2" charset="0"/>
                          <a:ea typeface="+mn-ea"/>
                          <a:cs typeface="+mn-cs"/>
                        </a:rPr>
                        <a:t>Emotion/Body</a:t>
                      </a:r>
                      <a:r>
                        <a:rPr lang="en-GB" sz="1600" b="0" kern="1200" baseline="0" dirty="0" smtClean="0">
                          <a:solidFill>
                            <a:srgbClr val="1B50FF"/>
                          </a:solidFill>
                          <a:latin typeface="Chivo" panose="00000500000000000000" pitchFamily="2" charset="0"/>
                          <a:ea typeface="+mn-ea"/>
                          <a:cs typeface="+mn-cs"/>
                        </a:rPr>
                        <a:t>:</a:t>
                      </a:r>
                      <a:r>
                        <a:rPr lang="en-GB" sz="1600" b="1" kern="1200" baseline="0" dirty="0" smtClean="0">
                          <a:solidFill>
                            <a:srgbClr val="1B50FF"/>
                          </a:solidFill>
                          <a:latin typeface="Chivo" panose="00000500000000000000" pitchFamily="2" charset="0"/>
                          <a:ea typeface="+mn-ea"/>
                          <a:cs typeface="+mn-cs"/>
                        </a:rPr>
                        <a:t> </a:t>
                      </a:r>
                      <a:r>
                        <a:rPr lang="en-GB" sz="1600" b="0" kern="1200" baseline="0" dirty="0" smtClean="0">
                          <a:solidFill>
                            <a:srgbClr val="1B50FF"/>
                          </a:solidFill>
                          <a:latin typeface="Chivo" panose="00000500000000000000" pitchFamily="2" charset="0"/>
                          <a:ea typeface="+mn-ea"/>
                          <a:cs typeface="+mn-cs"/>
                        </a:rPr>
                        <a:t>for a nice conditioning, a time of breathing exercises proposed before and after the learning</a:t>
                      </a:r>
                      <a:endParaRPr lang="fr-FR" sz="1600" b="0" kern="1200" baseline="0" dirty="0">
                        <a:solidFill>
                          <a:srgbClr val="1B50FF"/>
                        </a:solidFill>
                        <a:latin typeface="Chivo" panose="00000500000000000000" pitchFamily="2" charset="0"/>
                        <a:ea typeface="+mn-ea"/>
                        <a:cs typeface="+mn-cs"/>
                      </a:endParaRPr>
                    </a:p>
                  </a:txBody>
                  <a:tcPr anchor="ctr">
                    <a:lnL w="12700" cap="flat" cmpd="sng" algn="ctr">
                      <a:solidFill>
                        <a:srgbClr val="1B50FF"/>
                      </a:solidFill>
                      <a:prstDash val="solid"/>
                      <a:round/>
                      <a:headEnd type="none" w="med" len="med"/>
                      <a:tailEnd type="none" w="med" len="med"/>
                    </a:lnL>
                    <a:lnR w="12700" cap="flat" cmpd="sng" algn="ctr">
                      <a:solidFill>
                        <a:srgbClr val="1B50FF"/>
                      </a:solidFill>
                      <a:prstDash val="solid"/>
                      <a:round/>
                      <a:headEnd type="none" w="med" len="med"/>
                      <a:tailEnd type="none" w="med" len="med"/>
                    </a:lnR>
                    <a:lnT w="12700" cap="flat" cmpd="sng" algn="ctr">
                      <a:solidFill>
                        <a:srgbClr val="1B50FF"/>
                      </a:solidFill>
                      <a:prstDash val="solid"/>
                      <a:round/>
                      <a:headEnd type="none" w="med" len="med"/>
                      <a:tailEnd type="none" w="med" len="med"/>
                    </a:lnT>
                    <a:lnB w="12700" cap="flat" cmpd="sng" algn="ctr">
                      <a:solidFill>
                        <a:srgbClr val="1B50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90190545"/>
                  </a:ext>
                </a:extLst>
              </a:tr>
              <a:tr h="370840">
                <a:tc>
                  <a:txBody>
                    <a:bodyPr/>
                    <a:lstStyle/>
                    <a:p>
                      <a:pPr algn="just"/>
                      <a:endParaRPr lang="fr-FR" sz="2800" b="0" dirty="0">
                        <a:solidFill>
                          <a:srgbClr val="1B50FF"/>
                        </a:solidFill>
                        <a:latin typeface="Chivo" panose="00000500000000000000" pitchFamily="2" charset="0"/>
                      </a:endParaRPr>
                    </a:p>
                  </a:txBody>
                  <a:tcPr>
                    <a:lnL w="12700" cap="flat" cmpd="sng" algn="ctr">
                      <a:solidFill>
                        <a:srgbClr val="1B50FF"/>
                      </a:solidFill>
                      <a:prstDash val="solid"/>
                      <a:round/>
                      <a:headEnd type="none" w="med" len="med"/>
                      <a:tailEnd type="none" w="med" len="med"/>
                    </a:lnL>
                    <a:lnR w="12700" cap="flat" cmpd="sng" algn="ctr">
                      <a:solidFill>
                        <a:srgbClr val="1B50FF"/>
                      </a:solidFill>
                      <a:prstDash val="solid"/>
                      <a:round/>
                      <a:headEnd type="none" w="med" len="med"/>
                      <a:tailEnd type="none" w="med" len="med"/>
                    </a:lnR>
                    <a:lnT w="12700" cap="flat" cmpd="sng" algn="ctr">
                      <a:solidFill>
                        <a:srgbClr val="1B50FF"/>
                      </a:solidFill>
                      <a:prstDash val="solid"/>
                      <a:round/>
                      <a:headEnd type="none" w="med" len="med"/>
                      <a:tailEnd type="none" w="med" len="med"/>
                    </a:lnT>
                    <a:lnB w="12700" cap="flat" cmpd="sng" algn="ctr">
                      <a:solidFill>
                        <a:srgbClr val="1B50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r>
                        <a:rPr lang="en-GB" sz="1600" b="1" u="sng" kern="1200" dirty="0" smtClean="0">
                          <a:solidFill>
                            <a:srgbClr val="1B50FF"/>
                          </a:solidFill>
                          <a:latin typeface="Chivo" panose="00000500000000000000" pitchFamily="2" charset="0"/>
                          <a:ea typeface="+mn-ea"/>
                          <a:cs typeface="+mn-cs"/>
                        </a:rPr>
                        <a:t>Content</a:t>
                      </a:r>
                      <a:r>
                        <a:rPr lang="en-GB" sz="1600" b="0" kern="1200" dirty="0" smtClean="0">
                          <a:solidFill>
                            <a:srgbClr val="1B50FF"/>
                          </a:solidFill>
                          <a:latin typeface="Chivo" panose="00000500000000000000" pitchFamily="2" charset="0"/>
                          <a:ea typeface="+mn-ea"/>
                          <a:cs typeface="+mn-cs"/>
                        </a:rPr>
                        <a:t>: the content of the sequence</a:t>
                      </a:r>
                      <a:endParaRPr lang="fr-FR" sz="1600" b="0" kern="1200" dirty="0">
                        <a:solidFill>
                          <a:srgbClr val="1B50FF"/>
                        </a:solidFill>
                        <a:latin typeface="Chivo" panose="00000500000000000000" pitchFamily="2" charset="0"/>
                        <a:ea typeface="+mn-ea"/>
                        <a:cs typeface="+mn-cs"/>
                      </a:endParaRPr>
                    </a:p>
                  </a:txBody>
                  <a:tcPr anchor="ctr">
                    <a:lnL w="12700" cap="flat" cmpd="sng" algn="ctr">
                      <a:solidFill>
                        <a:srgbClr val="1B50FF"/>
                      </a:solidFill>
                      <a:prstDash val="solid"/>
                      <a:round/>
                      <a:headEnd type="none" w="med" len="med"/>
                      <a:tailEnd type="none" w="med" len="med"/>
                    </a:lnL>
                    <a:lnR w="12700" cap="flat" cmpd="sng" algn="ctr">
                      <a:solidFill>
                        <a:srgbClr val="1B50FF"/>
                      </a:solidFill>
                      <a:prstDash val="solid"/>
                      <a:round/>
                      <a:headEnd type="none" w="med" len="med"/>
                      <a:tailEnd type="none" w="med" len="med"/>
                    </a:lnR>
                    <a:lnT w="12700" cap="flat" cmpd="sng" algn="ctr">
                      <a:solidFill>
                        <a:srgbClr val="1B50FF"/>
                      </a:solidFill>
                      <a:prstDash val="solid"/>
                      <a:round/>
                      <a:headEnd type="none" w="med" len="med"/>
                      <a:tailEnd type="none" w="med" len="med"/>
                    </a:lnT>
                    <a:lnB w="12700" cap="flat" cmpd="sng" algn="ctr">
                      <a:solidFill>
                        <a:srgbClr val="1B50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641062"/>
                  </a:ext>
                </a:extLst>
              </a:tr>
              <a:tr h="370840">
                <a:tc>
                  <a:txBody>
                    <a:bodyPr/>
                    <a:lstStyle/>
                    <a:p>
                      <a:pPr algn="just"/>
                      <a:endParaRPr lang="fr-FR" sz="2800" b="0" dirty="0">
                        <a:solidFill>
                          <a:srgbClr val="1B50FF"/>
                        </a:solidFill>
                        <a:latin typeface="Chivo" panose="00000500000000000000" pitchFamily="2" charset="0"/>
                      </a:endParaRPr>
                    </a:p>
                  </a:txBody>
                  <a:tcPr>
                    <a:lnL w="12700" cap="flat" cmpd="sng" algn="ctr">
                      <a:solidFill>
                        <a:srgbClr val="1B50FF"/>
                      </a:solidFill>
                      <a:prstDash val="solid"/>
                      <a:round/>
                      <a:headEnd type="none" w="med" len="med"/>
                      <a:tailEnd type="none" w="med" len="med"/>
                    </a:lnL>
                    <a:lnR w="12700" cap="flat" cmpd="sng" algn="ctr">
                      <a:solidFill>
                        <a:srgbClr val="1B50FF"/>
                      </a:solidFill>
                      <a:prstDash val="solid"/>
                      <a:round/>
                      <a:headEnd type="none" w="med" len="med"/>
                      <a:tailEnd type="none" w="med" len="med"/>
                    </a:lnR>
                    <a:lnT w="12700" cap="flat" cmpd="sng" algn="ctr">
                      <a:solidFill>
                        <a:srgbClr val="1B50FF"/>
                      </a:solidFill>
                      <a:prstDash val="solid"/>
                      <a:round/>
                      <a:headEnd type="none" w="med" len="med"/>
                      <a:tailEnd type="none" w="med" len="med"/>
                    </a:lnT>
                    <a:lnB w="12700" cap="flat" cmpd="sng" algn="ctr">
                      <a:solidFill>
                        <a:srgbClr val="1B50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r>
                        <a:rPr lang="en-GB" sz="1600" b="1" u="sng" kern="1200" dirty="0" smtClean="0">
                          <a:solidFill>
                            <a:srgbClr val="1B50FF"/>
                          </a:solidFill>
                          <a:latin typeface="Chivo" panose="00000500000000000000" pitchFamily="2" charset="0"/>
                          <a:ea typeface="+mn-ea"/>
                          <a:cs typeface="+mn-cs"/>
                        </a:rPr>
                        <a:t>Appropriation time</a:t>
                      </a:r>
                      <a:r>
                        <a:rPr lang="en-GB" sz="1600" b="0" kern="1200" dirty="0" smtClean="0">
                          <a:solidFill>
                            <a:srgbClr val="1B50FF"/>
                          </a:solidFill>
                          <a:latin typeface="Chivo" panose="00000500000000000000" pitchFamily="2" charset="0"/>
                          <a:ea typeface="+mn-ea"/>
                          <a:cs typeface="+mn-cs"/>
                        </a:rPr>
                        <a:t>: the exercises and their answers</a:t>
                      </a:r>
                      <a:endParaRPr lang="fr-FR" sz="1600" b="0" kern="1200" dirty="0">
                        <a:solidFill>
                          <a:srgbClr val="1B50FF"/>
                        </a:solidFill>
                        <a:latin typeface="Chivo" panose="00000500000000000000" pitchFamily="2" charset="0"/>
                        <a:ea typeface="+mn-ea"/>
                        <a:cs typeface="+mn-cs"/>
                      </a:endParaRPr>
                    </a:p>
                  </a:txBody>
                  <a:tcPr anchor="ctr">
                    <a:lnL w="12700" cap="flat" cmpd="sng" algn="ctr">
                      <a:solidFill>
                        <a:srgbClr val="1B50FF"/>
                      </a:solidFill>
                      <a:prstDash val="solid"/>
                      <a:round/>
                      <a:headEnd type="none" w="med" len="med"/>
                      <a:tailEnd type="none" w="med" len="med"/>
                    </a:lnL>
                    <a:lnR w="12700" cap="flat" cmpd="sng" algn="ctr">
                      <a:solidFill>
                        <a:srgbClr val="1B50FF"/>
                      </a:solidFill>
                      <a:prstDash val="solid"/>
                      <a:round/>
                      <a:headEnd type="none" w="med" len="med"/>
                      <a:tailEnd type="none" w="med" len="med"/>
                    </a:lnR>
                    <a:lnT w="12700" cap="flat" cmpd="sng" algn="ctr">
                      <a:solidFill>
                        <a:srgbClr val="1B50FF"/>
                      </a:solidFill>
                      <a:prstDash val="solid"/>
                      <a:round/>
                      <a:headEnd type="none" w="med" len="med"/>
                      <a:tailEnd type="none" w="med" len="med"/>
                    </a:lnT>
                    <a:lnB w="12700" cap="flat" cmpd="sng" algn="ctr">
                      <a:solidFill>
                        <a:srgbClr val="1B50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71055140"/>
                  </a:ext>
                </a:extLst>
              </a:tr>
            </a:tbl>
          </a:graphicData>
        </a:graphic>
      </p:graphicFrame>
      <p:sp>
        <p:nvSpPr>
          <p:cNvPr id="18" name="Ellipse 17"/>
          <p:cNvSpPr/>
          <p:nvPr/>
        </p:nvSpPr>
        <p:spPr>
          <a:xfrm>
            <a:off x="2340178" y="2046237"/>
            <a:ext cx="357051" cy="3570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p:cNvSpPr/>
          <p:nvPr/>
        </p:nvSpPr>
        <p:spPr>
          <a:xfrm>
            <a:off x="2340177" y="2601010"/>
            <a:ext cx="357051" cy="357051"/>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llipse 19"/>
          <p:cNvSpPr/>
          <p:nvPr/>
        </p:nvSpPr>
        <p:spPr>
          <a:xfrm>
            <a:off x="2336038" y="3659477"/>
            <a:ext cx="357051" cy="357051"/>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llipse 20"/>
          <p:cNvSpPr/>
          <p:nvPr/>
        </p:nvSpPr>
        <p:spPr>
          <a:xfrm>
            <a:off x="2336038" y="4237156"/>
            <a:ext cx="357051" cy="357051"/>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Ellipse 21"/>
          <p:cNvSpPr/>
          <p:nvPr/>
        </p:nvSpPr>
        <p:spPr>
          <a:xfrm>
            <a:off x="2336038" y="4763675"/>
            <a:ext cx="357051" cy="357051"/>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573519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
                                          </p:val>
                                        </p:tav>
                                        <p:tav tm="100000">
                                          <p:val>
                                            <p:strVal val="#ppt_x"/>
                                          </p:val>
                                        </p:tav>
                                      </p:tavLst>
                                    </p:anim>
                                    <p:anim calcmode="lin" valueType="num">
                                      <p:cBhvr>
                                        <p:cTn id="29" dur="1000" fill="hold"/>
                                        <p:tgtEl>
                                          <p:spTgt spid="2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1000"/>
                                        <p:tgtEl>
                                          <p:spTgt spid="22"/>
                                        </p:tgtEl>
                                      </p:cBhvr>
                                    </p:animEffect>
                                    <p:anim calcmode="lin" valueType="num">
                                      <p:cBhvr>
                                        <p:cTn id="33" dur="1000" fill="hold"/>
                                        <p:tgtEl>
                                          <p:spTgt spid="22"/>
                                        </p:tgtEl>
                                        <p:attrNameLst>
                                          <p:attrName>ppt_x</p:attrName>
                                        </p:attrNameLst>
                                      </p:cBhvr>
                                      <p:tavLst>
                                        <p:tav tm="0">
                                          <p:val>
                                            <p:strVal val="#ppt_x"/>
                                          </p:val>
                                        </p:tav>
                                        <p:tav tm="100000">
                                          <p:val>
                                            <p:strVal val="#ppt_x"/>
                                          </p:val>
                                        </p:tav>
                                      </p:tavLst>
                                    </p:anim>
                                    <p:anim calcmode="lin" valueType="num">
                                      <p:cBhvr>
                                        <p:cTn id="3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4</a:t>
            </a:fld>
            <a:endParaRPr lang="fr-FR"/>
          </a:p>
        </p:txBody>
      </p:sp>
      <p:sp>
        <p:nvSpPr>
          <p:cNvPr id="7" name="Rectangle 6"/>
          <p:cNvSpPr/>
          <p:nvPr/>
        </p:nvSpPr>
        <p:spPr>
          <a:xfrm>
            <a:off x="2040527" y="1401468"/>
            <a:ext cx="6831874" cy="3970318"/>
          </a:xfrm>
          <a:prstGeom prst="rect">
            <a:avLst/>
          </a:prstGeom>
        </p:spPr>
        <p:txBody>
          <a:bodyPr wrap="square">
            <a:spAutoFit/>
          </a:bodyPr>
          <a:lstStyle/>
          <a:p>
            <a:pPr algn="just"/>
            <a:r>
              <a:rPr lang="en-GB" dirty="0" smtClean="0">
                <a:solidFill>
                  <a:srgbClr val="1B50FF"/>
                </a:solidFill>
                <a:latin typeface="Chivo" panose="00000500000000000000" pitchFamily="2" charset="0"/>
              </a:rPr>
              <a:t>And </a:t>
            </a:r>
            <a:r>
              <a:rPr lang="en-GB" dirty="0">
                <a:solidFill>
                  <a:srgbClr val="1B50FF"/>
                </a:solidFill>
                <a:latin typeface="Chivo" panose="00000500000000000000" pitchFamily="2" charset="0"/>
              </a:rPr>
              <a:t>now</a:t>
            </a:r>
            <a:r>
              <a:rPr lang="en-GB" dirty="0" smtClean="0">
                <a:solidFill>
                  <a:srgbClr val="1B50FF"/>
                </a:solidFill>
                <a:latin typeface="Chivo" panose="00000500000000000000" pitchFamily="2" charset="0"/>
              </a:rPr>
              <a:t>,</a:t>
            </a:r>
          </a:p>
          <a:p>
            <a:pPr algn="just"/>
            <a:endParaRPr lang="fr-FR" dirty="0">
              <a:solidFill>
                <a:srgbClr val="1B50FF"/>
              </a:solidFill>
              <a:latin typeface="Chivo" panose="00000500000000000000" pitchFamily="2" charset="0"/>
            </a:endParaRPr>
          </a:p>
          <a:p>
            <a:pPr algn="just"/>
            <a:r>
              <a:rPr lang="en-GB" dirty="0">
                <a:solidFill>
                  <a:srgbClr val="1B50FF"/>
                </a:solidFill>
                <a:latin typeface="Chivo" panose="00000500000000000000" pitchFamily="2" charset="0"/>
              </a:rPr>
              <a:t>Get your </a:t>
            </a:r>
            <a:r>
              <a:rPr lang="en-GB" b="1" dirty="0">
                <a:solidFill>
                  <a:srgbClr val="1B50FF"/>
                </a:solidFill>
                <a:latin typeface="Chivo" panose="00000500000000000000" pitchFamily="2" charset="0"/>
              </a:rPr>
              <a:t>CHANGE OF VIEW Learning </a:t>
            </a:r>
            <a:r>
              <a:rPr lang="en-GB" b="1" dirty="0" smtClean="0">
                <a:solidFill>
                  <a:srgbClr val="1B50FF"/>
                </a:solidFill>
                <a:latin typeface="Chivo" panose="00000500000000000000" pitchFamily="2" charset="0"/>
              </a:rPr>
              <a:t>Logbook.</a:t>
            </a:r>
          </a:p>
          <a:p>
            <a:pPr algn="just"/>
            <a:endParaRPr lang="fr-FR" dirty="0">
              <a:solidFill>
                <a:srgbClr val="1B50FF"/>
              </a:solidFill>
              <a:latin typeface="Chivo" panose="00000500000000000000" pitchFamily="2" charset="0"/>
            </a:endParaRPr>
          </a:p>
          <a:p>
            <a:pPr algn="just"/>
            <a:r>
              <a:rPr lang="en-GB" b="1" dirty="0">
                <a:solidFill>
                  <a:srgbClr val="1B50FF"/>
                </a:solidFill>
                <a:latin typeface="Chivo" panose="00000500000000000000" pitchFamily="2" charset="0"/>
              </a:rPr>
              <a:t>What is the CHANGE OF VIEW Logbook</a:t>
            </a:r>
            <a:r>
              <a:rPr lang="en-GB" b="1" dirty="0" smtClean="0">
                <a:solidFill>
                  <a:srgbClr val="1B50FF"/>
                </a:solidFill>
                <a:latin typeface="Chivo" panose="00000500000000000000" pitchFamily="2" charset="0"/>
              </a:rPr>
              <a:t>?</a:t>
            </a:r>
          </a:p>
          <a:p>
            <a:pPr algn="just"/>
            <a:endParaRPr lang="fr-FR" dirty="0">
              <a:solidFill>
                <a:srgbClr val="1B50FF"/>
              </a:solidFill>
              <a:latin typeface="Chivo" panose="00000500000000000000" pitchFamily="2" charset="0"/>
            </a:endParaRPr>
          </a:p>
          <a:p>
            <a:pPr algn="just"/>
            <a:r>
              <a:rPr lang="en-GB" dirty="0">
                <a:solidFill>
                  <a:srgbClr val="1B50FF"/>
                </a:solidFill>
                <a:latin typeface="Chivo" panose="00000500000000000000" pitchFamily="2" charset="0"/>
              </a:rPr>
              <a:t>It is your companion throughout your discovery of the Reference frame on empowerment. It contains sections that permit you to structure your notetaking: your pre-representations of the themes covered, your notes taken while reading the content, your solutions to the exercises, your feelings and your conclusions.</a:t>
            </a:r>
            <a:endParaRPr lang="fr-FR" dirty="0">
              <a:solidFill>
                <a:srgbClr val="1B50FF"/>
              </a:solidFill>
              <a:latin typeface="Chivo" panose="00000500000000000000" pitchFamily="2" charset="0"/>
            </a:endParaRPr>
          </a:p>
          <a:p>
            <a:endParaRPr lang="fr-BE" dirty="0" smtClean="0">
              <a:solidFill>
                <a:srgbClr val="1B50FF"/>
              </a:solidFill>
              <a:latin typeface="Chivo" panose="00000500000000000000" pitchFamily="2" charset="0"/>
            </a:endParaRPr>
          </a:p>
          <a:p>
            <a:endParaRPr lang="fr-BE" dirty="0" smtClean="0">
              <a:solidFill>
                <a:srgbClr val="C00000"/>
              </a:solidFill>
              <a:latin typeface="Chivo" panose="00000500000000000000" pitchFamily="2" charset="0"/>
            </a:endParaRPr>
          </a:p>
        </p:txBody>
      </p:sp>
    </p:spTree>
    <p:extLst>
      <p:ext uri="{BB962C8B-B14F-4D97-AF65-F5344CB8AC3E}">
        <p14:creationId xmlns:p14="http://schemas.microsoft.com/office/powerpoint/2010/main" val="770997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Effect transition="in" filter="fade">
                                      <p:cBhvr>
                                        <p:cTn id="17" dur="500"/>
                                        <p:tgtEl>
                                          <p:spTgt spid="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6" end="6"/>
                                            </p:txEl>
                                          </p:spTgt>
                                        </p:tgtEl>
                                        <p:attrNameLst>
                                          <p:attrName>style.visibility</p:attrName>
                                        </p:attrNameLst>
                                      </p:cBhvr>
                                      <p:to>
                                        <p:strVal val="visible"/>
                                      </p:to>
                                    </p:set>
                                    <p:animEffect transition="in" filter="fade">
                                      <p:cBhvr>
                                        <p:cTn id="22"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5</a:t>
            </a:fld>
            <a:endParaRPr lang="fr-FR"/>
          </a:p>
        </p:txBody>
      </p:sp>
      <p:sp>
        <p:nvSpPr>
          <p:cNvPr id="3" name="Rectangle 2"/>
          <p:cNvSpPr/>
          <p:nvPr/>
        </p:nvSpPr>
        <p:spPr>
          <a:xfrm>
            <a:off x="2010529" y="1360456"/>
            <a:ext cx="6978769" cy="2585323"/>
          </a:xfrm>
          <a:prstGeom prst="rect">
            <a:avLst/>
          </a:prstGeom>
        </p:spPr>
        <p:txBody>
          <a:bodyPr wrap="square">
            <a:spAutoFit/>
          </a:bodyPr>
          <a:lstStyle/>
          <a:p>
            <a:pPr fontAlgn="base"/>
            <a:r>
              <a:rPr lang="en-GB" dirty="0" smtClean="0">
                <a:solidFill>
                  <a:srgbClr val="1B50FF"/>
                </a:solidFill>
                <a:latin typeface="Chivo" panose="00000500000000000000" pitchFamily="2" charset="0"/>
              </a:rPr>
              <a:t>In </a:t>
            </a:r>
            <a:r>
              <a:rPr lang="en-GB" dirty="0">
                <a:solidFill>
                  <a:srgbClr val="1B50FF"/>
                </a:solidFill>
                <a:latin typeface="Chivo" panose="00000500000000000000" pitchFamily="2" charset="0"/>
              </a:rPr>
              <a:t>this sequence on the person at the centre of the accompaniment relationship, we invite you to </a:t>
            </a:r>
            <a:r>
              <a:rPr lang="en-GB" dirty="0" smtClean="0">
                <a:solidFill>
                  <a:srgbClr val="1B50FF"/>
                </a:solidFill>
                <a:latin typeface="Chivo" panose="00000500000000000000" pitchFamily="2" charset="0"/>
              </a:rPr>
              <a:t>discover:</a:t>
            </a:r>
          </a:p>
          <a:p>
            <a:pPr fontAlgn="base"/>
            <a:r>
              <a:rPr lang="en-GB" dirty="0" smtClean="0">
                <a:solidFill>
                  <a:srgbClr val="1B50FF"/>
                </a:solidFill>
                <a:latin typeface="Chivo" panose="00000500000000000000" pitchFamily="2" charset="0"/>
              </a:rPr>
              <a:t>  </a:t>
            </a:r>
            <a:endParaRPr lang="fr-FR" dirty="0">
              <a:solidFill>
                <a:srgbClr val="1B50FF"/>
              </a:solidFill>
              <a:latin typeface="Chivo" panose="00000500000000000000" pitchFamily="2" charset="0"/>
            </a:endParaRPr>
          </a:p>
          <a:p>
            <a:pPr marL="285750" lvl="0" indent="-285750" fontAlgn="base">
              <a:buFontTx/>
              <a:buChar char="-"/>
            </a:pPr>
            <a:r>
              <a:rPr lang="en-GB" dirty="0" smtClean="0">
                <a:solidFill>
                  <a:srgbClr val="1B50FF"/>
                </a:solidFill>
                <a:latin typeface="Chivo" panose="00000500000000000000" pitchFamily="2" charset="0"/>
              </a:rPr>
              <a:t>how </a:t>
            </a:r>
            <a:r>
              <a:rPr lang="en-GB" dirty="0">
                <a:solidFill>
                  <a:srgbClr val="1B50FF"/>
                </a:solidFill>
                <a:latin typeface="Chivo" panose="00000500000000000000" pitchFamily="2" charset="0"/>
              </a:rPr>
              <a:t>CHANGE OF VIEW conceives </a:t>
            </a:r>
            <a:r>
              <a:rPr lang="en-GB" dirty="0" smtClean="0">
                <a:solidFill>
                  <a:srgbClr val="1B50FF"/>
                </a:solidFill>
                <a:latin typeface="Chivo" panose="00000500000000000000" pitchFamily="2" charset="0"/>
              </a:rPr>
              <a:t>it,</a:t>
            </a:r>
          </a:p>
          <a:p>
            <a:pPr marL="285750" lvl="0" indent="-285750" fontAlgn="base">
              <a:buFontTx/>
              <a:buChar char="-"/>
            </a:pPr>
            <a:endParaRPr lang="en-GB" dirty="0" smtClean="0">
              <a:solidFill>
                <a:srgbClr val="1B50FF"/>
              </a:solidFill>
              <a:latin typeface="Chivo" panose="00000500000000000000" pitchFamily="2" charset="0"/>
            </a:endParaRPr>
          </a:p>
          <a:p>
            <a:pPr marL="285750" lvl="0" indent="-285750" fontAlgn="base">
              <a:buFontTx/>
              <a:buChar char="-"/>
            </a:pPr>
            <a:r>
              <a:rPr lang="en-GB" dirty="0" smtClean="0">
                <a:solidFill>
                  <a:srgbClr val="1B50FF"/>
                </a:solidFill>
                <a:latin typeface="Chivo" panose="00000500000000000000" pitchFamily="2" charset="0"/>
              </a:rPr>
              <a:t>the </a:t>
            </a:r>
            <a:r>
              <a:rPr lang="en-GB" dirty="0">
                <a:solidFill>
                  <a:srgbClr val="1B50FF"/>
                </a:solidFill>
                <a:latin typeface="Chivo" panose="00000500000000000000" pitchFamily="2" charset="0"/>
              </a:rPr>
              <a:t>criteria it underlies to contribute to empowerment.  </a:t>
            </a:r>
            <a:endParaRPr lang="fr-FR" dirty="0">
              <a:solidFill>
                <a:srgbClr val="1B50FF"/>
              </a:solidFill>
              <a:latin typeface="Chivo" panose="00000500000000000000" pitchFamily="2" charset="0"/>
            </a:endParaRPr>
          </a:p>
          <a:p>
            <a:pPr marL="285750" lvl="0" indent="-285750" fontAlgn="base">
              <a:buFontTx/>
              <a:buChar char="-"/>
            </a:pPr>
            <a:endParaRPr lang="fr-FR" dirty="0">
              <a:solidFill>
                <a:srgbClr val="1B50FF"/>
              </a:solidFill>
              <a:latin typeface="Chivo" panose="00000500000000000000" pitchFamily="2" charset="0"/>
            </a:endParaRPr>
          </a:p>
          <a:p>
            <a:pPr lvl="0" fontAlgn="base"/>
            <a:endParaRPr lang="fr-FR" dirty="0">
              <a:solidFill>
                <a:srgbClr val="1B50FF"/>
              </a:solidFill>
              <a:latin typeface="Chivo" panose="00000500000000000000" pitchFamily="2" charset="0"/>
            </a:endParaRPr>
          </a:p>
          <a:p>
            <a:pPr algn="just"/>
            <a:endParaRPr lang="fr-BE" dirty="0">
              <a:solidFill>
                <a:srgbClr val="1B50FF"/>
              </a:solidFill>
              <a:latin typeface="Chivo" panose="00000500000000000000" pitchFamily="2" charset="0"/>
            </a:endParaRPr>
          </a:p>
        </p:txBody>
      </p:sp>
      <p:sp>
        <p:nvSpPr>
          <p:cNvPr id="10" name="Ellipse 9"/>
          <p:cNvSpPr>
            <a:spLocks noChangeAspect="1"/>
          </p:cNvSpPr>
          <p:nvPr/>
        </p:nvSpPr>
        <p:spPr>
          <a:xfrm>
            <a:off x="370356" y="5618633"/>
            <a:ext cx="1102843" cy="1102843"/>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smtClean="0">
                <a:solidFill>
                  <a:srgbClr val="1B50FF"/>
                </a:solidFill>
                <a:latin typeface="Chivo" panose="00000500000000000000" pitchFamily="2" charset="0"/>
              </a:rPr>
              <a:t>Introduction</a:t>
            </a:r>
            <a:endParaRPr lang="fr-FR" sz="700" b="1" dirty="0">
              <a:solidFill>
                <a:srgbClr val="1B50FF"/>
              </a:solidFill>
              <a:latin typeface="Chivo" panose="00000500000000000000" pitchFamily="2" charset="0"/>
            </a:endParaRPr>
          </a:p>
        </p:txBody>
      </p:sp>
    </p:spTree>
    <p:extLst>
      <p:ext uri="{BB962C8B-B14F-4D97-AF65-F5344CB8AC3E}">
        <p14:creationId xmlns:p14="http://schemas.microsoft.com/office/powerpoint/2010/main" val="2352649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6</a:t>
            </a:fld>
            <a:endParaRPr lang="fr-FR"/>
          </a:p>
        </p:txBody>
      </p:sp>
      <p:sp>
        <p:nvSpPr>
          <p:cNvPr id="7" name="Ellipse 6"/>
          <p:cNvSpPr>
            <a:spLocks noChangeAspect="1"/>
          </p:cNvSpPr>
          <p:nvPr/>
        </p:nvSpPr>
        <p:spPr>
          <a:xfrm>
            <a:off x="361890" y="5618633"/>
            <a:ext cx="1102843" cy="1102843"/>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err="1" smtClean="0">
                <a:solidFill>
                  <a:srgbClr val="1B50FF"/>
                </a:solidFill>
                <a:latin typeface="Chivo" panose="00000500000000000000" pitchFamily="2" charset="0"/>
              </a:rPr>
              <a:t>Reflective</a:t>
            </a:r>
            <a:r>
              <a:rPr lang="fr-FR" sz="700" b="1" dirty="0" smtClean="0">
                <a:solidFill>
                  <a:srgbClr val="1B50FF"/>
                </a:solidFill>
                <a:latin typeface="Chivo" panose="00000500000000000000" pitchFamily="2" charset="0"/>
              </a:rPr>
              <a:t> practice</a:t>
            </a:r>
            <a:endParaRPr lang="fr-FR" sz="700" b="1" dirty="0">
              <a:solidFill>
                <a:srgbClr val="1B50FF"/>
              </a:solidFill>
              <a:latin typeface="Chivo" panose="00000500000000000000" pitchFamily="2" charset="0"/>
            </a:endParaRPr>
          </a:p>
        </p:txBody>
      </p:sp>
      <p:sp>
        <p:nvSpPr>
          <p:cNvPr id="10" name="Rectangle 9"/>
          <p:cNvSpPr/>
          <p:nvPr/>
        </p:nvSpPr>
        <p:spPr>
          <a:xfrm>
            <a:off x="2061714" y="1407822"/>
            <a:ext cx="6728604" cy="4247317"/>
          </a:xfrm>
          <a:prstGeom prst="rect">
            <a:avLst/>
          </a:prstGeom>
        </p:spPr>
        <p:txBody>
          <a:bodyPr wrap="square">
            <a:spAutoFit/>
          </a:bodyPr>
          <a:lstStyle/>
          <a:p>
            <a:pPr algn="just"/>
            <a:r>
              <a:rPr lang="en-GB" b="1" dirty="0" smtClean="0">
                <a:solidFill>
                  <a:srgbClr val="1B50FF"/>
                </a:solidFill>
                <a:latin typeface="Chivo" panose="00000500000000000000" pitchFamily="2" charset="0"/>
              </a:rPr>
              <a:t>The </a:t>
            </a:r>
            <a:r>
              <a:rPr lang="en-GB" b="1" dirty="0">
                <a:solidFill>
                  <a:srgbClr val="1B50FF"/>
                </a:solidFill>
                <a:latin typeface="Chivo" panose="00000500000000000000" pitchFamily="2" charset="0"/>
              </a:rPr>
              <a:t>following questions are not marked:</a:t>
            </a:r>
            <a:endParaRPr lang="fr-FR" b="1" dirty="0">
              <a:solidFill>
                <a:srgbClr val="1B50FF"/>
              </a:solidFill>
              <a:latin typeface="Chivo" panose="00000500000000000000" pitchFamily="2" charset="0"/>
            </a:endParaRPr>
          </a:p>
          <a:p>
            <a:endParaRPr lang="en-GB" i="1" dirty="0">
              <a:solidFill>
                <a:srgbClr val="1B50FF"/>
              </a:solidFill>
              <a:latin typeface="Chivo" panose="00000500000000000000" pitchFamily="2" charset="0"/>
            </a:endParaRPr>
          </a:p>
          <a:p>
            <a:pPr fontAlgn="base"/>
            <a:r>
              <a:rPr lang="en-GB" i="1" dirty="0">
                <a:solidFill>
                  <a:srgbClr val="1B50FF"/>
                </a:solidFill>
                <a:latin typeface="Chivo" panose="00000500000000000000" pitchFamily="2" charset="0"/>
              </a:rPr>
              <a:t>Acceptance: what does this evoke in you?  What meaning, feeling, emotion do you associate with this term? Give a concrete example of acceptance.</a:t>
            </a:r>
            <a:endParaRPr lang="fr-FR" i="1" dirty="0">
              <a:solidFill>
                <a:srgbClr val="1B50FF"/>
              </a:solidFill>
              <a:latin typeface="Chivo" panose="00000500000000000000" pitchFamily="2" charset="0"/>
            </a:endParaRPr>
          </a:p>
          <a:p>
            <a:pPr fontAlgn="base"/>
            <a:r>
              <a:rPr lang="en-GB" i="1" dirty="0">
                <a:solidFill>
                  <a:srgbClr val="1B50FF"/>
                </a:solidFill>
                <a:latin typeface="Chivo" panose="00000500000000000000" pitchFamily="2" charset="0"/>
              </a:rPr>
              <a:t> </a:t>
            </a:r>
            <a:endParaRPr lang="fr-FR" i="1" dirty="0">
              <a:solidFill>
                <a:srgbClr val="1B50FF"/>
              </a:solidFill>
              <a:latin typeface="Chivo" panose="00000500000000000000" pitchFamily="2" charset="0"/>
            </a:endParaRPr>
          </a:p>
          <a:p>
            <a:pPr fontAlgn="base"/>
            <a:r>
              <a:rPr lang="en-GB" i="1" dirty="0">
                <a:solidFill>
                  <a:srgbClr val="1B50FF"/>
                </a:solidFill>
                <a:latin typeface="Chivo" panose="00000500000000000000" pitchFamily="2" charset="0"/>
              </a:rPr>
              <a:t>Classify your answers between those that relate more to a situation of submission and those that, conversely, relate to a position of strength</a:t>
            </a:r>
            <a:r>
              <a:rPr lang="en-GB" i="1" dirty="0" smtClean="0">
                <a:solidFill>
                  <a:srgbClr val="1B50FF"/>
                </a:solidFill>
                <a:latin typeface="Chivo" panose="00000500000000000000" pitchFamily="2" charset="0"/>
              </a:rPr>
              <a:t>.</a:t>
            </a:r>
          </a:p>
          <a:p>
            <a:pPr fontAlgn="base"/>
            <a:endParaRPr lang="fr-FR" i="1" dirty="0">
              <a:solidFill>
                <a:srgbClr val="1B50FF"/>
              </a:solidFill>
              <a:latin typeface="Chivo" panose="00000500000000000000" pitchFamily="2" charset="0"/>
            </a:endParaRPr>
          </a:p>
          <a:p>
            <a:pPr fontAlgn="base"/>
            <a:r>
              <a:rPr lang="en-GB" i="1" dirty="0">
                <a:solidFill>
                  <a:srgbClr val="1B50FF"/>
                </a:solidFill>
                <a:latin typeface="Chivo" panose="00000500000000000000" pitchFamily="2" charset="0"/>
              </a:rPr>
              <a:t>Do you think acceptance is a position of strength or submission?</a:t>
            </a:r>
            <a:endParaRPr lang="fr-FR" i="1" dirty="0">
              <a:solidFill>
                <a:srgbClr val="1B50FF"/>
              </a:solidFill>
              <a:latin typeface="Chivo" panose="00000500000000000000" pitchFamily="2" charset="0"/>
            </a:endParaRPr>
          </a:p>
          <a:p>
            <a:endParaRPr lang="fr-FR" i="1" dirty="0">
              <a:solidFill>
                <a:srgbClr val="1B50FF"/>
              </a:solidFill>
              <a:latin typeface="Chivo" panose="00000500000000000000" pitchFamily="2" charset="0"/>
            </a:endParaRPr>
          </a:p>
          <a:p>
            <a:pPr marL="285750" indent="-285750" fontAlgn="base">
              <a:buFontTx/>
              <a:buChar char="-"/>
            </a:pPr>
            <a:endParaRPr lang="fr-FR" i="1" dirty="0">
              <a:solidFill>
                <a:srgbClr val="1B50FF"/>
              </a:solidFill>
              <a:latin typeface="Chivo" panose="00000500000000000000" pitchFamily="2" charset="0"/>
            </a:endParaRPr>
          </a:p>
          <a:p>
            <a:pPr algn="just"/>
            <a:endParaRPr lang="fr-BE" i="1" dirty="0">
              <a:solidFill>
                <a:srgbClr val="1B50FF"/>
              </a:solidFill>
              <a:latin typeface="Chivo" panose="00000500000000000000" pitchFamily="2" charset="0"/>
            </a:endParaRPr>
          </a:p>
        </p:txBody>
      </p:sp>
    </p:spTree>
    <p:extLst>
      <p:ext uri="{BB962C8B-B14F-4D97-AF65-F5344CB8AC3E}">
        <p14:creationId xmlns:p14="http://schemas.microsoft.com/office/powerpoint/2010/main" val="3049017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animEffect transition="in" filter="fade">
                                      <p:cBhvr>
                                        <p:cTn id="7" dur="500"/>
                                        <p:tgtEl>
                                          <p:spTgt spid="10">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3" end="3"/>
                                            </p:txEl>
                                          </p:spTgt>
                                        </p:tgtEl>
                                        <p:attrNameLst>
                                          <p:attrName>style.visibility</p:attrName>
                                        </p:attrNameLst>
                                      </p:cBhvr>
                                      <p:to>
                                        <p:strVal val="visible"/>
                                      </p:to>
                                    </p:set>
                                    <p:animEffect transition="in" filter="fade">
                                      <p:cBhvr>
                                        <p:cTn id="12" dur="500"/>
                                        <p:tgtEl>
                                          <p:spTgt spid="10">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4" end="4"/>
                                            </p:txEl>
                                          </p:spTgt>
                                        </p:tgtEl>
                                        <p:attrNameLst>
                                          <p:attrName>style.visibility</p:attrName>
                                        </p:attrNameLst>
                                      </p:cBhvr>
                                      <p:to>
                                        <p:strVal val="visible"/>
                                      </p:to>
                                    </p:set>
                                    <p:animEffect transition="in" filter="fade">
                                      <p:cBhvr>
                                        <p:cTn id="17" dur="500"/>
                                        <p:tgtEl>
                                          <p:spTgt spid="10">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6" end="6"/>
                                            </p:txEl>
                                          </p:spTgt>
                                        </p:tgtEl>
                                        <p:attrNameLst>
                                          <p:attrName>style.visibility</p:attrName>
                                        </p:attrNameLst>
                                      </p:cBhvr>
                                      <p:to>
                                        <p:strVal val="visible"/>
                                      </p:to>
                                    </p:set>
                                    <p:animEffect transition="in" filter="fade">
                                      <p:cBhvr>
                                        <p:cTn id="22" dur="50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7</a:t>
            </a:fld>
            <a:endParaRPr lang="fr-FR"/>
          </a:p>
        </p:txBody>
      </p:sp>
      <p:sp>
        <p:nvSpPr>
          <p:cNvPr id="10" name="Ellipse 9"/>
          <p:cNvSpPr>
            <a:spLocks noChangeAspect="1"/>
          </p:cNvSpPr>
          <p:nvPr/>
        </p:nvSpPr>
        <p:spPr>
          <a:xfrm>
            <a:off x="370357" y="5618633"/>
            <a:ext cx="1102843" cy="110284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a:solidFill>
                  <a:srgbClr val="1B50FF"/>
                </a:solidFill>
                <a:latin typeface="Chivo" panose="00000500000000000000" pitchFamily="2" charset="0"/>
              </a:rPr>
              <a:t>E</a:t>
            </a:r>
            <a:r>
              <a:rPr lang="fr-FR" sz="700" b="1" dirty="0" smtClean="0">
                <a:solidFill>
                  <a:srgbClr val="1B50FF"/>
                </a:solidFill>
                <a:latin typeface="Chivo" panose="00000500000000000000" pitchFamily="2" charset="0"/>
              </a:rPr>
              <a:t>motion / Body</a:t>
            </a:r>
            <a:endParaRPr lang="fr-FR" sz="700" b="1" dirty="0">
              <a:solidFill>
                <a:srgbClr val="1B50FF"/>
              </a:solidFill>
              <a:latin typeface="Chivo" panose="00000500000000000000" pitchFamily="2" charset="0"/>
            </a:endParaRPr>
          </a:p>
        </p:txBody>
      </p:sp>
      <p:sp>
        <p:nvSpPr>
          <p:cNvPr id="12" name="Rectangle 11"/>
          <p:cNvSpPr/>
          <p:nvPr/>
        </p:nvSpPr>
        <p:spPr>
          <a:xfrm>
            <a:off x="2090057" y="1476494"/>
            <a:ext cx="6782343" cy="2308324"/>
          </a:xfrm>
          <a:prstGeom prst="rect">
            <a:avLst/>
          </a:prstGeom>
        </p:spPr>
        <p:txBody>
          <a:bodyPr wrap="square">
            <a:spAutoFit/>
          </a:bodyPr>
          <a:lstStyle/>
          <a:p>
            <a:pPr algn="just"/>
            <a:r>
              <a:rPr lang="en-GB" b="1" dirty="0" smtClean="0">
                <a:solidFill>
                  <a:srgbClr val="4EFFB0"/>
                </a:solidFill>
                <a:latin typeface="Chivo" panose="00000500000000000000" pitchFamily="2" charset="0"/>
              </a:rPr>
              <a:t>Getting </a:t>
            </a:r>
            <a:r>
              <a:rPr lang="en-GB" b="1" dirty="0">
                <a:solidFill>
                  <a:srgbClr val="4EFFB0"/>
                </a:solidFill>
                <a:latin typeface="Chivo" panose="00000500000000000000" pitchFamily="2" charset="0"/>
              </a:rPr>
              <a:t>into condition</a:t>
            </a:r>
            <a:endParaRPr lang="fr-FR" b="1" dirty="0">
              <a:solidFill>
                <a:srgbClr val="4EFFB0"/>
              </a:solidFill>
              <a:latin typeface="Chivo" panose="00000500000000000000" pitchFamily="2" charset="0"/>
            </a:endParaRPr>
          </a:p>
          <a:p>
            <a:pPr algn="just"/>
            <a:endParaRPr lang="fr-FR" i="1" dirty="0">
              <a:solidFill>
                <a:srgbClr val="1B50FF"/>
              </a:solidFill>
              <a:latin typeface="Chivo" panose="00000500000000000000" pitchFamily="2" charset="0"/>
            </a:endParaRPr>
          </a:p>
          <a:p>
            <a:pPr algn="just"/>
            <a:r>
              <a:rPr lang="en-GB" dirty="0" smtClean="0">
                <a:solidFill>
                  <a:srgbClr val="1B50FF"/>
                </a:solidFill>
                <a:latin typeface="Chivo" panose="00000500000000000000" pitchFamily="2" charset="0"/>
              </a:rPr>
              <a:t>To </a:t>
            </a:r>
            <a:r>
              <a:rPr lang="en-GB" dirty="0">
                <a:solidFill>
                  <a:srgbClr val="1B50FF"/>
                </a:solidFill>
                <a:latin typeface="Chivo" panose="00000500000000000000" pitchFamily="2" charset="0"/>
              </a:rPr>
              <a:t>get you in the right condition to learn, we offer you breathing exercises lasting 5-10 minutes. </a:t>
            </a:r>
            <a:endParaRPr lang="en-GB" dirty="0" smtClean="0">
              <a:solidFill>
                <a:srgbClr val="1B50FF"/>
              </a:solidFill>
              <a:latin typeface="Chivo" panose="00000500000000000000" pitchFamily="2" charset="0"/>
            </a:endParaRPr>
          </a:p>
          <a:p>
            <a:pPr algn="just"/>
            <a:endParaRPr lang="en-GB" dirty="0">
              <a:solidFill>
                <a:srgbClr val="1B50FF"/>
              </a:solidFill>
              <a:latin typeface="Chivo" panose="00000500000000000000" pitchFamily="2" charset="0"/>
            </a:endParaRPr>
          </a:p>
          <a:p>
            <a:pPr algn="just"/>
            <a:r>
              <a:rPr lang="en-GB" dirty="0" smtClean="0">
                <a:solidFill>
                  <a:srgbClr val="1B50FF"/>
                </a:solidFill>
                <a:latin typeface="Chivo" panose="00000500000000000000" pitchFamily="2" charset="0"/>
              </a:rPr>
              <a:t>To </a:t>
            </a:r>
            <a:r>
              <a:rPr lang="en-GB" dirty="0">
                <a:solidFill>
                  <a:srgbClr val="1B50FF"/>
                </a:solidFill>
                <a:latin typeface="Chivo" panose="00000500000000000000" pitchFamily="2" charset="0"/>
              </a:rPr>
              <a:t>discover the exercises</a:t>
            </a:r>
            <a:r>
              <a:rPr lang="en-GB" dirty="0" smtClean="0">
                <a:solidFill>
                  <a:srgbClr val="1B50FF"/>
                </a:solidFill>
                <a:latin typeface="Chivo" panose="00000500000000000000" pitchFamily="2" charset="0"/>
              </a:rPr>
              <a:t>, click here:</a:t>
            </a:r>
          </a:p>
          <a:p>
            <a:pPr algn="just"/>
            <a:endParaRPr lang="fr-FR" dirty="0" smtClean="0">
              <a:solidFill>
                <a:srgbClr val="1B50FF"/>
              </a:solidFill>
              <a:latin typeface="Chivo" panose="00000500000000000000" pitchFamily="2" charset="0"/>
            </a:endParaRPr>
          </a:p>
          <a:p>
            <a:endParaRPr lang="fr-FR" i="1" dirty="0">
              <a:solidFill>
                <a:srgbClr val="1B50FF"/>
              </a:solidFill>
              <a:latin typeface="Chivo" panose="00000500000000000000" pitchFamily="2" charset="0"/>
            </a:endParaRPr>
          </a:p>
        </p:txBody>
      </p:sp>
      <p:pic>
        <p:nvPicPr>
          <p:cNvPr id="3" name="1.Dynamic Breathing_E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457950" y="2818765"/>
            <a:ext cx="487363" cy="487363"/>
          </a:xfrm>
          <a:prstGeom prst="rect">
            <a:avLst/>
          </a:prstGeom>
        </p:spPr>
      </p:pic>
    </p:spTree>
    <p:extLst>
      <p:ext uri="{BB962C8B-B14F-4D97-AF65-F5344CB8AC3E}">
        <p14:creationId xmlns:p14="http://schemas.microsoft.com/office/powerpoint/2010/main" val="1632667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up)">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2" end="2"/>
                                            </p:txEl>
                                          </p:spTgt>
                                        </p:tgtEl>
                                        <p:attrNameLst>
                                          <p:attrName>style.visibility</p:attrName>
                                        </p:attrNameLst>
                                      </p:cBhvr>
                                      <p:to>
                                        <p:strVal val="visible"/>
                                      </p:to>
                                    </p:set>
                                    <p:animEffect transition="in" filter="fade">
                                      <p:cBhvr>
                                        <p:cTn id="12" dur="500"/>
                                        <p:tgtEl>
                                          <p:spTgt spid="1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4" end="4"/>
                                            </p:txEl>
                                          </p:spTgt>
                                        </p:tgtEl>
                                        <p:attrNameLst>
                                          <p:attrName>style.visibility</p:attrName>
                                        </p:attrNameLst>
                                      </p:cBhvr>
                                      <p:to>
                                        <p:strVal val="visible"/>
                                      </p:to>
                                    </p:set>
                                    <p:animEffect transition="in" filter="fade">
                                      <p:cBhvr>
                                        <p:cTn id="17" dur="500"/>
                                        <p:tgtEl>
                                          <p:spTgt spid="1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8</a:t>
            </a:fld>
            <a:endParaRPr lang="fr-FR"/>
          </a:p>
        </p:txBody>
      </p:sp>
      <p:sp>
        <p:nvSpPr>
          <p:cNvPr id="5" name="Rectangle 4"/>
          <p:cNvSpPr/>
          <p:nvPr/>
        </p:nvSpPr>
        <p:spPr>
          <a:xfrm>
            <a:off x="2040527" y="1401468"/>
            <a:ext cx="6831874" cy="1754326"/>
          </a:xfrm>
          <a:prstGeom prst="rect">
            <a:avLst/>
          </a:prstGeom>
        </p:spPr>
        <p:txBody>
          <a:bodyPr wrap="square">
            <a:spAutoFit/>
          </a:bodyPr>
          <a:lstStyle/>
          <a:p>
            <a:pPr algn="just"/>
            <a:r>
              <a:rPr lang="en-GB" b="1" dirty="0">
                <a:solidFill>
                  <a:srgbClr val="4EFFB0"/>
                </a:solidFill>
                <a:latin typeface="Chivo" panose="00000500000000000000" pitchFamily="2" charset="0"/>
              </a:rPr>
              <a:t>Learning </a:t>
            </a:r>
            <a:r>
              <a:rPr lang="en-GB" b="1" dirty="0" smtClean="0">
                <a:solidFill>
                  <a:srgbClr val="4EFFB0"/>
                </a:solidFill>
                <a:latin typeface="Chivo" panose="00000500000000000000" pitchFamily="2" charset="0"/>
              </a:rPr>
              <a:t>about the </a:t>
            </a:r>
            <a:r>
              <a:rPr lang="en-GB" b="1" dirty="0">
                <a:solidFill>
                  <a:srgbClr val="4EFFB0"/>
                </a:solidFill>
                <a:latin typeface="Chivo" panose="00000500000000000000" pitchFamily="2" charset="0"/>
              </a:rPr>
              <a:t>principle of putting the person at the centre of the accompanying relationship</a:t>
            </a:r>
            <a:endParaRPr lang="fr-FR" b="1" dirty="0">
              <a:solidFill>
                <a:srgbClr val="4EFFB0"/>
              </a:solidFill>
              <a:latin typeface="Chivo" panose="00000500000000000000" pitchFamily="2" charset="0"/>
            </a:endParaRPr>
          </a:p>
          <a:p>
            <a:pPr algn="just"/>
            <a:endParaRPr lang="fr-FR" dirty="0" smtClean="0">
              <a:solidFill>
                <a:srgbClr val="C00000"/>
              </a:solidFill>
              <a:latin typeface="Chivo" panose="00000500000000000000" pitchFamily="2" charset="0"/>
            </a:endParaRPr>
          </a:p>
          <a:p>
            <a:pPr algn="just"/>
            <a:r>
              <a:rPr lang="en-GB" dirty="0" smtClean="0">
                <a:solidFill>
                  <a:srgbClr val="1B50FF"/>
                </a:solidFill>
                <a:latin typeface="Chivo" panose="00000500000000000000" pitchFamily="2" charset="0"/>
              </a:rPr>
              <a:t>After </a:t>
            </a:r>
            <a:r>
              <a:rPr lang="en-GB" dirty="0">
                <a:solidFill>
                  <a:srgbClr val="1B50FF"/>
                </a:solidFill>
                <a:latin typeface="Chivo" panose="00000500000000000000" pitchFamily="2" charset="0"/>
              </a:rPr>
              <a:t>the following presentation, we suggest you test your knowledge in a playful way.</a:t>
            </a:r>
            <a:endParaRPr lang="fr-FR" dirty="0">
              <a:solidFill>
                <a:srgbClr val="1B50FF"/>
              </a:solidFill>
              <a:latin typeface="Chivo" panose="00000500000000000000" pitchFamily="2" charset="0"/>
            </a:endParaRPr>
          </a:p>
          <a:p>
            <a:endParaRPr lang="fr-BE" dirty="0">
              <a:solidFill>
                <a:srgbClr val="1B50FF"/>
              </a:solidFill>
              <a:latin typeface="Chivo" panose="00000500000000000000" pitchFamily="2" charset="0"/>
            </a:endParaRPr>
          </a:p>
        </p:txBody>
      </p:sp>
      <p:sp>
        <p:nvSpPr>
          <p:cNvPr id="8" name="Ellipse 7"/>
          <p:cNvSpPr>
            <a:spLocks noChangeAspect="1"/>
          </p:cNvSpPr>
          <p:nvPr/>
        </p:nvSpPr>
        <p:spPr>
          <a:xfrm>
            <a:off x="361890" y="5618633"/>
            <a:ext cx="1102843" cy="1102843"/>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smtClean="0">
                <a:solidFill>
                  <a:srgbClr val="1B50FF"/>
                </a:solidFill>
                <a:latin typeface="Chivo" panose="00000500000000000000" pitchFamily="2" charset="0"/>
              </a:rPr>
              <a:t>Content</a:t>
            </a:r>
            <a:endParaRPr lang="fr-FR" sz="700" b="1" dirty="0">
              <a:solidFill>
                <a:srgbClr val="1B50FF"/>
              </a:solidFill>
              <a:latin typeface="Chivo" panose="00000500000000000000" pitchFamily="2" charset="0"/>
            </a:endParaRPr>
          </a:p>
        </p:txBody>
      </p:sp>
    </p:spTree>
    <p:extLst>
      <p:ext uri="{BB962C8B-B14F-4D97-AF65-F5344CB8AC3E}">
        <p14:creationId xmlns:p14="http://schemas.microsoft.com/office/powerpoint/2010/main" val="1547229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up)">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9</a:t>
            </a:fld>
            <a:endParaRPr lang="fr-FR"/>
          </a:p>
        </p:txBody>
      </p:sp>
      <p:sp>
        <p:nvSpPr>
          <p:cNvPr id="3" name="Rectangle 2"/>
          <p:cNvSpPr/>
          <p:nvPr/>
        </p:nvSpPr>
        <p:spPr>
          <a:xfrm>
            <a:off x="2070341" y="1181818"/>
            <a:ext cx="6719976" cy="2397579"/>
          </a:xfrm>
          <a:prstGeom prst="rect">
            <a:avLst/>
          </a:prstGeom>
        </p:spPr>
        <p:txBody>
          <a:bodyPr wrap="square">
            <a:spAutoFit/>
          </a:bodyPr>
          <a:lstStyle/>
          <a:p>
            <a:pPr algn="just">
              <a:lnSpc>
                <a:spcPct val="105000"/>
              </a:lnSpc>
            </a:pPr>
            <a:r>
              <a:rPr lang="en-GB" b="1" dirty="0">
                <a:solidFill>
                  <a:srgbClr val="4EFFB0"/>
                </a:solidFill>
                <a:latin typeface="Chivo" panose="00000500000000000000" pitchFamily="2" charset="0"/>
                <a:ea typeface="Arial Unicode MS"/>
              </a:rPr>
              <a:t>1. </a:t>
            </a:r>
            <a:r>
              <a:rPr lang="en-GB" b="1" dirty="0" smtClean="0">
                <a:solidFill>
                  <a:srgbClr val="4EFFB0"/>
                </a:solidFill>
                <a:latin typeface="Chivo" panose="00000500000000000000" pitchFamily="2" charset="0"/>
                <a:ea typeface="Arial Unicode MS"/>
              </a:rPr>
              <a:t>What </a:t>
            </a:r>
            <a:r>
              <a:rPr lang="en-GB" b="1" dirty="0">
                <a:solidFill>
                  <a:srgbClr val="4EFFB0"/>
                </a:solidFill>
                <a:latin typeface="Chivo" panose="00000500000000000000" pitchFamily="2" charset="0"/>
                <a:ea typeface="Arial Unicode MS"/>
              </a:rPr>
              <a:t>is meant by putting the person at the centre of the relationship</a:t>
            </a:r>
            <a:endParaRPr lang="fr-FR" b="1" dirty="0">
              <a:solidFill>
                <a:srgbClr val="4EFFB0"/>
              </a:solidFill>
              <a:latin typeface="Chivo" panose="00000500000000000000" pitchFamily="2" charset="0"/>
              <a:ea typeface="Arial Unicode MS"/>
            </a:endParaRPr>
          </a:p>
          <a:p>
            <a:pPr algn="just"/>
            <a:endParaRPr lang="en-GB" sz="1600" dirty="0">
              <a:solidFill>
                <a:srgbClr val="1B50FF"/>
              </a:solidFill>
              <a:latin typeface="Chivo" panose="00000500000000000000" pitchFamily="2" charset="0"/>
              <a:ea typeface="Arial Unicode MS"/>
            </a:endParaRPr>
          </a:p>
          <a:p>
            <a:pPr marL="285750" lvl="0" indent="-285750" algn="just">
              <a:buFontTx/>
              <a:buChar char="-"/>
            </a:pPr>
            <a:r>
              <a:rPr lang="en-GB" sz="1600" dirty="0" smtClean="0">
                <a:solidFill>
                  <a:srgbClr val="1B50FF"/>
                </a:solidFill>
                <a:latin typeface="Chivo" panose="00000500000000000000" pitchFamily="2" charset="0"/>
                <a:ea typeface="Arial Unicode MS"/>
              </a:rPr>
              <a:t>Leaving </a:t>
            </a:r>
            <a:r>
              <a:rPr lang="en-GB" sz="1600" dirty="0">
                <a:solidFill>
                  <a:srgbClr val="1B50FF"/>
                </a:solidFill>
                <a:latin typeface="Chivo" panose="00000500000000000000" pitchFamily="2" charset="0"/>
                <a:ea typeface="Arial Unicode MS"/>
              </a:rPr>
              <a:t>the pre-assigned roles (accompanying or </a:t>
            </a:r>
            <a:r>
              <a:rPr lang="en-GB" sz="1600" dirty="0" smtClean="0">
                <a:solidFill>
                  <a:srgbClr val="1B50FF"/>
                </a:solidFill>
                <a:latin typeface="Chivo" panose="00000500000000000000" pitchFamily="2" charset="0"/>
                <a:ea typeface="Arial Unicode MS"/>
              </a:rPr>
              <a:t>accompanied)</a:t>
            </a:r>
          </a:p>
          <a:p>
            <a:pPr marL="285750" lvl="0" indent="-285750" algn="just">
              <a:buFontTx/>
              <a:buChar char="-"/>
            </a:pPr>
            <a:endParaRPr lang="en-GB" sz="1600" dirty="0" smtClean="0">
              <a:solidFill>
                <a:srgbClr val="1B50FF"/>
              </a:solidFill>
              <a:latin typeface="Chivo" panose="00000500000000000000" pitchFamily="2" charset="0"/>
              <a:ea typeface="Arial Unicode MS"/>
            </a:endParaRPr>
          </a:p>
          <a:p>
            <a:pPr marL="285750" lvl="0" indent="-285750" algn="just">
              <a:buFontTx/>
              <a:buChar char="-"/>
            </a:pPr>
            <a:r>
              <a:rPr lang="en-GB" sz="1600" dirty="0" smtClean="0">
                <a:solidFill>
                  <a:srgbClr val="1B50FF"/>
                </a:solidFill>
                <a:latin typeface="Chivo" panose="00000500000000000000" pitchFamily="2" charset="0"/>
                <a:ea typeface="Arial Unicode MS"/>
              </a:rPr>
              <a:t>Doing </a:t>
            </a:r>
            <a:r>
              <a:rPr lang="en-GB" sz="1600" dirty="0">
                <a:solidFill>
                  <a:srgbClr val="1B50FF"/>
                </a:solidFill>
                <a:latin typeface="Chivo" panose="00000500000000000000" pitchFamily="2" charset="0"/>
                <a:ea typeface="Arial Unicode MS"/>
              </a:rPr>
              <a:t>a work of introspection, of return on </a:t>
            </a:r>
            <a:r>
              <a:rPr lang="en-GB" sz="1600" dirty="0" smtClean="0">
                <a:solidFill>
                  <a:srgbClr val="1B50FF"/>
                </a:solidFill>
                <a:latin typeface="Chivo" panose="00000500000000000000" pitchFamily="2" charset="0"/>
                <a:ea typeface="Arial Unicode MS"/>
              </a:rPr>
              <a:t>oneself</a:t>
            </a:r>
          </a:p>
          <a:p>
            <a:pPr marL="285750" lvl="0" indent="-285750" algn="just">
              <a:buFontTx/>
              <a:buChar char="-"/>
            </a:pPr>
            <a:endParaRPr lang="fr-FR" sz="1600" dirty="0">
              <a:solidFill>
                <a:srgbClr val="1B50FF"/>
              </a:solidFill>
              <a:latin typeface="Chivo" panose="00000500000000000000" pitchFamily="2" charset="0"/>
              <a:ea typeface="Arial Unicode MS"/>
            </a:endParaRPr>
          </a:p>
          <a:p>
            <a:pPr marL="285750" lvl="0" indent="-285750" algn="just">
              <a:buFontTx/>
              <a:buChar char="-"/>
            </a:pPr>
            <a:r>
              <a:rPr lang="en-GB" sz="1600" dirty="0" smtClean="0">
                <a:solidFill>
                  <a:srgbClr val="1B50FF"/>
                </a:solidFill>
                <a:latin typeface="Chivo" panose="00000500000000000000" pitchFamily="2" charset="0"/>
                <a:ea typeface="Arial Unicode MS"/>
              </a:rPr>
              <a:t>Giving </a:t>
            </a:r>
            <a:r>
              <a:rPr lang="en-GB" sz="1600" dirty="0">
                <a:solidFill>
                  <a:srgbClr val="1B50FF"/>
                </a:solidFill>
                <a:latin typeface="Chivo" panose="00000500000000000000" pitchFamily="2" charset="0"/>
                <a:ea typeface="Arial Unicode MS"/>
              </a:rPr>
              <a:t>the person the means to do this work on themselves</a:t>
            </a:r>
            <a:r>
              <a:rPr lang="en-GB" sz="1600" dirty="0" smtClean="0">
                <a:solidFill>
                  <a:srgbClr val="1B50FF"/>
                </a:solidFill>
                <a:latin typeface="Chivo" panose="00000500000000000000" pitchFamily="2" charset="0"/>
                <a:ea typeface="Arial Unicode MS"/>
              </a:rPr>
              <a:t>.</a:t>
            </a:r>
            <a:endParaRPr lang="fr-FR" sz="1600" dirty="0">
              <a:solidFill>
                <a:srgbClr val="1B50FF"/>
              </a:solidFill>
              <a:latin typeface="Chivo" panose="00000500000000000000" pitchFamily="2" charset="0"/>
              <a:ea typeface="Arial Unicode MS"/>
            </a:endParaRPr>
          </a:p>
          <a:p>
            <a:endParaRPr lang="fr-FR" sz="1600" dirty="0">
              <a:solidFill>
                <a:srgbClr val="1B50FF"/>
              </a:solidFill>
              <a:latin typeface="Chivo" panose="00000500000000000000" pitchFamily="2" charset="0"/>
              <a:ea typeface="Arial Unicode MS"/>
            </a:endParaRPr>
          </a:p>
        </p:txBody>
      </p:sp>
      <p:sp>
        <p:nvSpPr>
          <p:cNvPr id="6" name="Ellipse 5"/>
          <p:cNvSpPr>
            <a:spLocks noChangeAspect="1"/>
          </p:cNvSpPr>
          <p:nvPr/>
        </p:nvSpPr>
        <p:spPr>
          <a:xfrm>
            <a:off x="361890" y="5618633"/>
            <a:ext cx="1102843" cy="1102843"/>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smtClean="0">
                <a:solidFill>
                  <a:srgbClr val="1B50FF"/>
                </a:solidFill>
                <a:latin typeface="Chivo" panose="00000500000000000000" pitchFamily="2" charset="0"/>
              </a:rPr>
              <a:t>Content</a:t>
            </a:r>
            <a:endParaRPr lang="fr-FR" sz="700" b="1" dirty="0">
              <a:solidFill>
                <a:srgbClr val="1B50FF"/>
              </a:solidFill>
              <a:latin typeface="Chivo" panose="00000500000000000000" pitchFamily="2" charset="0"/>
            </a:endParaRPr>
          </a:p>
        </p:txBody>
      </p:sp>
    </p:spTree>
    <p:extLst>
      <p:ext uri="{BB962C8B-B14F-4D97-AF65-F5344CB8AC3E}">
        <p14:creationId xmlns:p14="http://schemas.microsoft.com/office/powerpoint/2010/main" val="2368531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2147</TotalTime>
  <Words>2067</Words>
  <Application>Microsoft Office PowerPoint</Application>
  <PresentationFormat>Affichage à l'écran (4:3)</PresentationFormat>
  <Paragraphs>205</Paragraphs>
  <Slides>22</Slides>
  <Notes>0</Notes>
  <HiddenSlides>0</HiddenSlides>
  <MMClips>2</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22</vt:i4>
      </vt:variant>
    </vt:vector>
  </HeadingPairs>
  <TitlesOfParts>
    <vt:vector size="28" baseType="lpstr">
      <vt:lpstr>Arial</vt:lpstr>
      <vt:lpstr>Arial Unicode MS</vt:lpstr>
      <vt:lpstr>Calibri</vt:lpstr>
      <vt:lpstr>Calibri Light</vt:lpstr>
      <vt:lpstr>Chivo</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Ducourneau Chloe</dc:creator>
  <cp:lastModifiedBy>Ducourneau Chloe</cp:lastModifiedBy>
  <cp:revision>59</cp:revision>
  <dcterms:created xsi:type="dcterms:W3CDTF">2021-01-20T11:37:02Z</dcterms:created>
  <dcterms:modified xsi:type="dcterms:W3CDTF">2021-10-04T17:51:52Z</dcterms:modified>
</cp:coreProperties>
</file>